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63" r:id="rId4"/>
    <p:sldId id="264" r:id="rId5"/>
    <p:sldId id="314" r:id="rId6"/>
    <p:sldId id="259" r:id="rId7"/>
    <p:sldId id="355" r:id="rId8"/>
    <p:sldId id="288" r:id="rId9"/>
    <p:sldId id="324" r:id="rId10"/>
    <p:sldId id="265" r:id="rId11"/>
    <p:sldId id="316" r:id="rId12"/>
    <p:sldId id="315" r:id="rId13"/>
    <p:sldId id="300" r:id="rId14"/>
    <p:sldId id="305" r:id="rId15"/>
    <p:sldId id="267" r:id="rId16"/>
    <p:sldId id="325" r:id="rId17"/>
    <p:sldId id="312" r:id="rId18"/>
    <p:sldId id="311" r:id="rId19"/>
    <p:sldId id="303" r:id="rId20"/>
    <p:sldId id="306" r:id="rId21"/>
    <p:sldId id="310" r:id="rId22"/>
    <p:sldId id="301" r:id="rId23"/>
    <p:sldId id="326" r:id="rId24"/>
    <p:sldId id="302" r:id="rId25"/>
    <p:sldId id="304" r:id="rId26"/>
    <p:sldId id="313" r:id="rId27"/>
    <p:sldId id="328" r:id="rId28"/>
    <p:sldId id="346" r:id="rId29"/>
    <p:sldId id="329" r:id="rId30"/>
    <p:sldId id="327" r:id="rId31"/>
    <p:sldId id="347" r:id="rId32"/>
    <p:sldId id="298" r:id="rId33"/>
    <p:sldId id="330" r:id="rId34"/>
    <p:sldId id="299" r:id="rId35"/>
    <p:sldId id="338" r:id="rId36"/>
    <p:sldId id="285" r:id="rId37"/>
    <p:sldId id="333" r:id="rId38"/>
    <p:sldId id="278" r:id="rId39"/>
    <p:sldId id="293" r:id="rId40"/>
    <p:sldId id="332" r:id="rId41"/>
    <p:sldId id="354" r:id="rId42"/>
    <p:sldId id="335" r:id="rId43"/>
    <p:sldId id="348" r:id="rId44"/>
    <p:sldId id="286" r:id="rId45"/>
    <p:sldId id="337" r:id="rId46"/>
    <p:sldId id="280" r:id="rId47"/>
    <p:sldId id="281" r:id="rId48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778" autoAdjust="0"/>
  </p:normalViewPr>
  <p:slideViewPr>
    <p:cSldViewPr>
      <p:cViewPr varScale="1">
        <p:scale>
          <a:sx n="79" d="100"/>
          <a:sy n="79" d="100"/>
        </p:scale>
        <p:origin x="-7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8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52852-9511-428A-B427-9C8CECF9F6D4}" type="datetimeFigureOut">
              <a:rPr kumimoji="1" lang="ja-JP" altLang="en-US" smtClean="0"/>
              <a:t>2013/1/29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DB4A7-C510-4376-8516-F7F678C68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5333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プロトタイプの試験サイクル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ここでも　日米を基礎におく　</a:t>
            </a:r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キープレーヤー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継続申請の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年間の目標　概略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基礎試験の立ち上げ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複合材料を含めた試験</a:t>
            </a:r>
            <a:endParaRPr kumimoji="1" lang="en-US" altLang="ja-JP" dirty="0" smtClean="0"/>
          </a:p>
          <a:p>
            <a:r>
              <a:rPr kumimoji="1" lang="en-US" altLang="ja-JP" dirty="0" smtClean="0"/>
              <a:t>TW</a:t>
            </a:r>
            <a:r>
              <a:rPr kumimoji="1" lang="ja-JP" altLang="en-US" dirty="0" err="1" smtClean="0"/>
              <a:t>での</a:t>
            </a:r>
            <a:r>
              <a:rPr kumimoji="1" lang="ja-JP" altLang="en-US" dirty="0" smtClean="0"/>
              <a:t>可能性　見極め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放電頻度を決める放電のトリガーの理解</a:t>
            </a:r>
            <a:endParaRPr kumimoji="1" lang="en-US" altLang="ja-JP" dirty="0" smtClean="0"/>
          </a:p>
          <a:p>
            <a:r>
              <a:rPr kumimoji="1" lang="en-US" altLang="ja-JP" dirty="0" smtClean="0"/>
              <a:t>100MV/m</a:t>
            </a:r>
            <a:r>
              <a:rPr kumimoji="1" lang="ja-JP" altLang="en-US" dirty="0" smtClean="0"/>
              <a:t>超の加速ユニットの提案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31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46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408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88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301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4520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2511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036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3541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475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294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86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695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094E9-986A-4ACC-9AE1-597917B3DE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378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tiff"/><Relationship Id="rId7" Type="http://schemas.openxmlformats.org/officeDocument/2006/relationships/image" Target="../media/image51.jpeg"/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emf"/><Relationship Id="rId5" Type="http://schemas.openxmlformats.org/officeDocument/2006/relationships/image" Target="../media/image49.tiff"/><Relationship Id="rId4" Type="http://schemas.openxmlformats.org/officeDocument/2006/relationships/image" Target="../media/image48.tiff"/><Relationship Id="rId9" Type="http://schemas.openxmlformats.org/officeDocument/2006/relationships/image" Target="../media/image5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51520" y="836712"/>
            <a:ext cx="8568952" cy="3240360"/>
          </a:xfrm>
        </p:spPr>
        <p:txBody>
          <a:bodyPr>
            <a:noAutofit/>
          </a:bodyPr>
          <a:lstStyle/>
          <a:p>
            <a:r>
              <a:rPr lang="en-US" altLang="ja-JP" sz="5400" b="1" dirty="0"/>
              <a:t>Results from </a:t>
            </a:r>
            <a:r>
              <a:rPr lang="en-US" altLang="ja-JP" sz="5400" b="1" dirty="0" err="1"/>
              <a:t>Nextef</a:t>
            </a:r>
            <a:r>
              <a:rPr lang="ja-JP" altLang="en-US" sz="5400" b="1" dirty="0"/>
              <a:t/>
            </a:r>
            <a:br>
              <a:rPr lang="ja-JP" altLang="en-US" sz="5400" b="1" dirty="0"/>
            </a:br>
            <a:r>
              <a:rPr lang="en-US" altLang="ja-JP" sz="1800" b="1" dirty="0" smtClean="0"/>
              <a:t/>
            </a:r>
            <a:br>
              <a:rPr lang="en-US" altLang="ja-JP" sz="1800" b="1" dirty="0" smtClean="0"/>
            </a:br>
            <a:r>
              <a:rPr kumimoji="1" lang="en-US" altLang="ja-JP" sz="4000" b="1" dirty="0" smtClean="0"/>
              <a:t>Observations in high gradient tests of </a:t>
            </a:r>
            <a:br>
              <a:rPr kumimoji="1" lang="en-US" altLang="ja-JP" sz="4000" b="1" dirty="0" smtClean="0"/>
            </a:br>
            <a:r>
              <a:rPr kumimoji="1" lang="en-US" altLang="ja-JP" sz="4000" b="1" dirty="0" smtClean="0"/>
              <a:t>CLIC Prototype </a:t>
            </a:r>
            <a:r>
              <a:rPr lang="en-US" altLang="ja-JP" sz="4000" b="1" dirty="0" smtClean="0"/>
              <a:t>S</a:t>
            </a:r>
            <a:r>
              <a:rPr kumimoji="1" lang="en-US" altLang="ja-JP" sz="4000" b="1" dirty="0" smtClean="0"/>
              <a:t>tructures</a:t>
            </a:r>
            <a:br>
              <a:rPr kumimoji="1" lang="en-US" altLang="ja-JP" sz="4000" b="1" dirty="0" smtClean="0"/>
            </a:br>
            <a:r>
              <a:rPr lang="en-US" altLang="ja-JP" sz="4000" b="1" dirty="0" smtClean="0"/>
              <a:t>and associated study activities</a:t>
            </a:r>
            <a:endParaRPr kumimoji="1" lang="ja-JP" altLang="en-US" sz="4000" b="1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400800" cy="1561728"/>
          </a:xfrm>
        </p:spPr>
        <p:txBody>
          <a:bodyPr>
            <a:normAutofit fontScale="92500" lnSpcReduction="10000"/>
          </a:bodyPr>
          <a:lstStyle/>
          <a:p>
            <a:r>
              <a:rPr lang="en-US" altLang="ja-JP" dirty="0" smtClean="0"/>
              <a:t>CLIC2013, CERN</a:t>
            </a:r>
            <a:endParaRPr lang="en-US" altLang="ja-JP" dirty="0" smtClean="0"/>
          </a:p>
          <a:p>
            <a:r>
              <a:rPr lang="en-US" altLang="ja-JP" dirty="0" smtClean="0"/>
              <a:t>29</a:t>
            </a:r>
            <a:r>
              <a:rPr kumimoji="1" lang="en-US" altLang="ja-JP" dirty="0" smtClean="0"/>
              <a:t> January, 2013</a:t>
            </a:r>
          </a:p>
          <a:p>
            <a:r>
              <a:rPr lang="en-US" altLang="ja-JP" dirty="0" smtClean="0"/>
              <a:t>T. Higo (KEK)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76798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52"/>
            <a:ext cx="9144000" cy="1142984"/>
          </a:xfrm>
        </p:spPr>
        <p:txBody>
          <a:bodyPr>
            <a:noAutofit/>
          </a:bodyPr>
          <a:lstStyle/>
          <a:p>
            <a:r>
              <a:rPr lang="en-US" altLang="ja-JP" sz="3600" b="1" dirty="0" smtClean="0"/>
              <a:t>CLIC test structures; fabrication and test</a:t>
            </a:r>
            <a:br>
              <a:rPr lang="en-US" altLang="ja-JP" sz="3600" b="1" dirty="0" smtClean="0"/>
            </a:br>
            <a:r>
              <a:rPr lang="en-US" altLang="ja-JP" sz="3600" b="1" dirty="0" smtClean="0"/>
              <a:t>T18 </a:t>
            </a:r>
            <a:r>
              <a:rPr lang="en-US" altLang="ja-JP" sz="3600" b="1" dirty="0" smtClean="0">
                <a:sym typeface="Wingdings" pitchFamily="2" charset="2"/>
              </a:rPr>
              <a:t></a:t>
            </a:r>
            <a:r>
              <a:rPr lang="en-US" altLang="ja-JP" sz="3600" b="1" dirty="0" smtClean="0"/>
              <a:t>TD18</a:t>
            </a:r>
            <a:r>
              <a:rPr lang="en-US" altLang="ja-JP" sz="3600" b="1" dirty="0" smtClean="0">
                <a:sym typeface="Wingdings" pitchFamily="2" charset="2"/>
              </a:rPr>
              <a:t>T24TD24TD24R05</a:t>
            </a:r>
            <a:endParaRPr lang="en-US" altLang="ja-JP" sz="2400" b="1" dirty="0" smtClean="0"/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CLIC2013, Nextef, KEK,  Higo</a:t>
            </a:r>
            <a:endParaRPr lang="ja-JP" altLang="en-US"/>
          </a:p>
        </p:txBody>
      </p:sp>
      <p:pic>
        <p:nvPicPr>
          <p:cNvPr id="14" name="Picture 8" descr="C:\Higo\2009\Reports_Papers_Conferences_Talks\加速器学会誌\090910 Submission\Fig08 right KEK struc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85860"/>
            <a:ext cx="3143272" cy="1734317"/>
          </a:xfrm>
          <a:prstGeom prst="rect">
            <a:avLst/>
          </a:prstGeom>
          <a:noFill/>
        </p:spPr>
      </p:pic>
      <p:sp>
        <p:nvSpPr>
          <p:cNvPr id="16" name="テキスト ボックス 15"/>
          <p:cNvSpPr txBox="1"/>
          <p:nvPr/>
        </p:nvSpPr>
        <p:spPr>
          <a:xfrm>
            <a:off x="714348" y="3000372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FF0000"/>
                </a:solidFill>
              </a:rPr>
              <a:t>1. T18_Disk_#2</a:t>
            </a:r>
          </a:p>
        </p:txBody>
      </p:sp>
      <p:pic>
        <p:nvPicPr>
          <p:cNvPr id="18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1785926"/>
            <a:ext cx="1320083" cy="1285884"/>
          </a:xfrm>
          <a:prstGeom prst="rect">
            <a:avLst/>
          </a:prstGeom>
          <a:noFill/>
        </p:spPr>
      </p:pic>
      <p:pic>
        <p:nvPicPr>
          <p:cNvPr id="15" name="Picture 5" descr="C:\Higo\2010\Reports_Papers_Conferences_Talks\100523_IPAC10_京都\Higo_THPEA013_CERN_SLAC_KEK\TD18#2 before installation to Nextef IMG_03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929066"/>
            <a:ext cx="3009714" cy="1723710"/>
          </a:xfrm>
          <a:prstGeom prst="rect">
            <a:avLst/>
          </a:prstGeom>
          <a:noFill/>
        </p:spPr>
      </p:pic>
      <p:sp>
        <p:nvSpPr>
          <p:cNvPr id="17" name="テキスト ボックス 16"/>
          <p:cNvSpPr txBox="1"/>
          <p:nvPr/>
        </p:nvSpPr>
        <p:spPr>
          <a:xfrm>
            <a:off x="611560" y="5715016"/>
            <a:ext cx="2335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FF0000"/>
                </a:solidFill>
              </a:rPr>
              <a:t>2. TD18_Disk_#2</a:t>
            </a:r>
          </a:p>
        </p:txBody>
      </p:sp>
      <p:pic>
        <p:nvPicPr>
          <p:cNvPr id="19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7998" y="4143380"/>
            <a:ext cx="1524068" cy="1142364"/>
          </a:xfrm>
          <a:prstGeom prst="rect">
            <a:avLst/>
          </a:prstGeom>
          <a:noFill/>
        </p:spPr>
      </p:pic>
      <p:sp>
        <p:nvSpPr>
          <p:cNvPr id="25" name="スライド番号プレースホルダ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26" name="日付プレースホルダ 2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grpSp>
        <p:nvGrpSpPr>
          <p:cNvPr id="29" name="グループ化 28"/>
          <p:cNvGrpSpPr/>
          <p:nvPr/>
        </p:nvGrpSpPr>
        <p:grpSpPr>
          <a:xfrm>
            <a:off x="5262510" y="1214422"/>
            <a:ext cx="3286148" cy="2403921"/>
            <a:chOff x="5357818" y="928670"/>
            <a:chExt cx="3286148" cy="2403921"/>
          </a:xfrm>
        </p:grpSpPr>
        <p:pic>
          <p:nvPicPr>
            <p:cNvPr id="4100" name="Picture 4" descr="C:\Users\higo\2010\Picture\101028-101102 T24_#2 Installation\T24 as of initial RF meas at KEK before installation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57818" y="928670"/>
              <a:ext cx="3286148" cy="2403921"/>
            </a:xfrm>
            <a:prstGeom prst="rect">
              <a:avLst/>
            </a:prstGeom>
            <a:noFill/>
          </p:spPr>
        </p:pic>
        <p:sp>
          <p:nvSpPr>
            <p:cNvPr id="27" name="テキスト ボックス 26"/>
            <p:cNvSpPr txBox="1"/>
            <p:nvPr/>
          </p:nvSpPr>
          <p:spPr>
            <a:xfrm>
              <a:off x="5429256" y="2786058"/>
              <a:ext cx="2160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 smtClean="0">
                  <a:solidFill>
                    <a:srgbClr val="FFFF00"/>
                  </a:solidFill>
                </a:rPr>
                <a:t>3. T24_Disk_#3</a:t>
              </a:r>
            </a:p>
          </p:txBody>
        </p:sp>
      </p:grpSp>
      <p:grpSp>
        <p:nvGrpSpPr>
          <p:cNvPr id="30" name="グループ化 29"/>
          <p:cNvGrpSpPr/>
          <p:nvPr/>
        </p:nvGrpSpPr>
        <p:grpSpPr>
          <a:xfrm>
            <a:off x="5072066" y="4000504"/>
            <a:ext cx="3820414" cy="2474071"/>
            <a:chOff x="5238812" y="3714752"/>
            <a:chExt cx="3820414" cy="2474071"/>
          </a:xfrm>
        </p:grpSpPr>
        <p:pic>
          <p:nvPicPr>
            <p:cNvPr id="4099" name="Picture 3" descr="C:\Users\higo\2011\Pictures\110716 TD24_S-para\TD24#4 Config as of reception reduced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357818" y="3714752"/>
              <a:ext cx="3595688" cy="2092626"/>
            </a:xfrm>
            <a:prstGeom prst="rect">
              <a:avLst/>
            </a:prstGeom>
            <a:noFill/>
          </p:spPr>
        </p:pic>
        <p:sp>
          <p:nvSpPr>
            <p:cNvPr id="28" name="テキスト ボックス 27"/>
            <p:cNvSpPr txBox="1"/>
            <p:nvPr/>
          </p:nvSpPr>
          <p:spPr>
            <a:xfrm>
              <a:off x="5238812" y="5357826"/>
              <a:ext cx="3820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b="1" dirty="0" smtClean="0">
                  <a:solidFill>
                    <a:srgbClr val="FFFF00"/>
                  </a:solidFill>
                </a:rPr>
                <a:t>4. TD24_Disk_#4</a:t>
              </a:r>
            </a:p>
            <a:p>
              <a:pPr algn="ctr"/>
              <a:r>
                <a:rPr lang="en-US" altLang="ja-JP" sz="2400" b="1" dirty="0" smtClean="0">
                  <a:solidFill>
                    <a:srgbClr val="0000FF"/>
                  </a:solidFill>
                </a:rPr>
                <a:t>5. TD24R05 under test now</a:t>
              </a:r>
              <a:endParaRPr kumimoji="1" lang="en-US" altLang="ja-JP" sz="2400" b="1" dirty="0" smtClean="0">
                <a:solidFill>
                  <a:srgbClr val="0000FF"/>
                </a:solidFill>
              </a:endParaRPr>
            </a:p>
          </p:txBody>
        </p:sp>
      </p:grpSp>
      <p:sp>
        <p:nvSpPr>
          <p:cNvPr id="31" name="テキスト ボックス 30"/>
          <p:cNvSpPr txBox="1"/>
          <p:nvPr/>
        </p:nvSpPr>
        <p:spPr>
          <a:xfrm>
            <a:off x="3214678" y="300037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err="1" smtClean="0">
                <a:solidFill>
                  <a:srgbClr val="FF0000"/>
                </a:solidFill>
              </a:rPr>
              <a:t>undamped</a:t>
            </a:r>
            <a:endParaRPr kumimoji="1" lang="en-US" altLang="ja-JP" dirty="0" smtClean="0">
              <a:solidFill>
                <a:srgbClr val="FF0000"/>
              </a:solidFill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3286116" y="378619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damped</a:t>
            </a:r>
          </a:p>
        </p:txBody>
      </p:sp>
    </p:spTree>
    <p:extLst>
      <p:ext uri="{BB962C8B-B14F-4D97-AF65-F5344CB8AC3E}">
        <p14:creationId xmlns:p14="http://schemas.microsoft.com/office/powerpoint/2010/main" val="9222827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39784"/>
          </a:xfrm>
        </p:spPr>
        <p:txBody>
          <a:bodyPr>
            <a:normAutofit/>
          </a:bodyPr>
          <a:lstStyle/>
          <a:p>
            <a:r>
              <a:rPr kumimoji="1" lang="en-US" altLang="ja-JP" sz="4800" dirty="0" smtClean="0"/>
              <a:t>SLAC/KEK typical </a:t>
            </a:r>
            <a:r>
              <a:rPr kumimoji="1" lang="en-US" altLang="ja-JP" sz="4800" dirty="0" err="1" smtClean="0"/>
              <a:t>fab</a:t>
            </a:r>
            <a:r>
              <a:rPr kumimoji="1" lang="en-US" altLang="ja-JP" sz="4800" dirty="0" smtClean="0"/>
              <a:t>/test flow</a:t>
            </a:r>
            <a:endParaRPr kumimoji="1" lang="ja-JP" altLang="en-US" sz="48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427150" y="1070976"/>
            <a:ext cx="1571636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Design for CLIC (CERN)</a:t>
            </a:r>
            <a:endParaRPr kumimoji="1" lang="ja-JP" altLang="en-US" sz="20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69762" y="2428298"/>
            <a:ext cx="178595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Fabrication of parts (KEK</a:t>
            </a:r>
            <a:r>
              <a:rPr kumimoji="1" lang="en-US" altLang="ja-JP" sz="2000" dirty="0" smtClean="0"/>
              <a:t>)</a:t>
            </a:r>
            <a:endParaRPr kumimoji="1" lang="ja-JP" altLang="en-US" sz="2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70092" y="4285686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Bonding (SLAC)</a:t>
            </a:r>
            <a:endParaRPr kumimoji="1" lang="ja-JP" altLang="en-US" sz="20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498456" y="3928496"/>
            <a:ext cx="928694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CP (SLAC)</a:t>
            </a:r>
            <a:endParaRPr kumimoji="1" lang="ja-JP" altLang="en-US" sz="20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070356" y="3928496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VAC bake (SLAC)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416014" y="2213984"/>
            <a:ext cx="1643074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(NLCTA-SLAC)</a:t>
            </a:r>
            <a:endParaRPr kumimoji="1" lang="ja-JP" altLang="en-US" sz="2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141926" y="2213984"/>
            <a:ext cx="1785950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(Nextef-KEK)</a:t>
            </a:r>
            <a:endParaRPr kumimoji="1" lang="ja-JP" altLang="en-US" sz="2000" dirty="0"/>
          </a:p>
        </p:txBody>
      </p:sp>
      <p:sp>
        <p:nvSpPr>
          <p:cNvPr id="13" name="V 字形矢印 12"/>
          <p:cNvSpPr/>
          <p:nvPr/>
        </p:nvSpPr>
        <p:spPr>
          <a:xfrm rot="8723235">
            <a:off x="1984278" y="1895772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V 字形矢印 13"/>
          <p:cNvSpPr/>
          <p:nvPr/>
        </p:nvSpPr>
        <p:spPr>
          <a:xfrm rot="3725275">
            <a:off x="1594723" y="3340070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V 字形矢印 14"/>
          <p:cNvSpPr/>
          <p:nvPr/>
        </p:nvSpPr>
        <p:spPr>
          <a:xfrm rot="1384741">
            <a:off x="2477148" y="4226529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V 字形矢印 15"/>
          <p:cNvSpPr/>
          <p:nvPr/>
        </p:nvSpPr>
        <p:spPr>
          <a:xfrm rot="20389954">
            <a:off x="4545094" y="4360939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V 字形矢印 17"/>
          <p:cNvSpPr/>
          <p:nvPr/>
        </p:nvSpPr>
        <p:spPr>
          <a:xfrm rot="13786395">
            <a:off x="5384745" y="3459708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V 字形矢印 18"/>
          <p:cNvSpPr/>
          <p:nvPr/>
        </p:nvSpPr>
        <p:spPr>
          <a:xfrm rot="18677362">
            <a:off x="6042836" y="3528414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V 字形矢印 19"/>
          <p:cNvSpPr/>
          <p:nvPr/>
        </p:nvSpPr>
        <p:spPr>
          <a:xfrm rot="12050431">
            <a:off x="4114593" y="1393813"/>
            <a:ext cx="1127948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アーチ 21"/>
          <p:cNvSpPr/>
          <p:nvPr/>
        </p:nvSpPr>
        <p:spPr>
          <a:xfrm>
            <a:off x="5070356" y="1785356"/>
            <a:ext cx="1857388" cy="64294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3" name="Picture 2" descr="C:\Higo\2010\Reports_Papers_Conferences_Talks\100523_IPAC10_京都\Higo_THPEA012_KEK_Nextef\Poster\TD18#2 Setup at Nextef IMG_03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2058" y="1070976"/>
            <a:ext cx="1641604" cy="1231731"/>
          </a:xfrm>
          <a:prstGeom prst="rect">
            <a:avLst/>
          </a:prstGeom>
          <a:noFill/>
        </p:spPr>
      </p:pic>
      <p:pic>
        <p:nvPicPr>
          <p:cNvPr id="50178" name="Picture 2" descr="C:\Higo\2009\Picture\091012 TD18 from Juwen\TD18(KEK) in furnace reduc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869160"/>
            <a:ext cx="993006" cy="1717676"/>
          </a:xfrm>
          <a:prstGeom prst="rect">
            <a:avLst/>
          </a:prstGeom>
          <a:noFill/>
        </p:spPr>
      </p:pic>
      <p:pic>
        <p:nvPicPr>
          <p:cNvPr id="25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572" y="3214116"/>
            <a:ext cx="1143008" cy="856741"/>
          </a:xfrm>
          <a:prstGeom prst="rect">
            <a:avLst/>
          </a:prstGeom>
          <a:noFill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3933056"/>
            <a:ext cx="1128713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2428298"/>
            <a:ext cx="1601553" cy="1389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スライド番号プレースホルダ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10" name="日付プレースホルダー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11" name="フッター プレースホルダー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716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928802"/>
            <a:ext cx="9144000" cy="2724334"/>
          </a:xfrm>
        </p:spPr>
        <p:txBody>
          <a:bodyPr>
            <a:noAutofit/>
          </a:bodyPr>
          <a:lstStyle/>
          <a:p>
            <a:r>
              <a:rPr lang="en-US" altLang="ja-JP" sz="6000" b="1" dirty="0" smtClean="0"/>
              <a:t>TD24R05 and Comparison</a:t>
            </a:r>
            <a:br>
              <a:rPr lang="en-US" altLang="ja-JP" sz="6000" b="1" dirty="0" smtClean="0"/>
            </a:br>
            <a:r>
              <a:rPr lang="en-US" altLang="ja-JP" sz="6000" b="1" dirty="0" smtClean="0"/>
              <a:t>in initial processing</a:t>
            </a:r>
            <a:endParaRPr kumimoji="1" lang="ja-JP" altLang="en-US" sz="6000" b="1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6" name="日付プレースホルダー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5568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13</a:t>
            </a:fld>
            <a:endParaRPr kumimoji="1" lang="ja-JP" altLang="en-US"/>
          </a:p>
        </p:txBody>
      </p:sp>
      <p:pic>
        <p:nvPicPr>
          <p:cNvPr id="1026" name="Picture 2" descr="C:\Users\higo\2013\X-band\TD24R05#2\000000 Review\Eacc and Width set vs tim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7740352" cy="540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1487" y="260648"/>
            <a:ext cx="8229600" cy="1215008"/>
          </a:xfrm>
          <a:solidFill>
            <a:schemeClr val="bg1"/>
          </a:solidFill>
        </p:spPr>
        <p:txBody>
          <a:bodyPr/>
          <a:lstStyle/>
          <a:p>
            <a:r>
              <a:rPr kumimoji="1" lang="en-US" altLang="ja-JP" b="1" dirty="0" smtClean="0"/>
              <a:t>TD24R05#2 Processing history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654321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14</a:t>
            </a:fld>
            <a:endParaRPr kumimoji="1" lang="ja-JP" altLang="en-US"/>
          </a:p>
        </p:txBody>
      </p:sp>
      <p:pic>
        <p:nvPicPr>
          <p:cNvPr id="1026" name="Picture 2" descr="C:\Users\higo\2013\X-band\TD24R05#2\000000 Review\Eacc vs #ACC-B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7561971" cy="528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ja-JP" sz="4800" b="1" dirty="0" smtClean="0"/>
              <a:t>TD24R05   </a:t>
            </a:r>
            <a:r>
              <a:rPr kumimoji="1" lang="en-US" altLang="ja-JP" sz="4800" b="1" dirty="0" err="1" smtClean="0"/>
              <a:t>Eacc</a:t>
            </a:r>
            <a:r>
              <a:rPr kumimoji="1" lang="en-US" altLang="ja-JP" sz="4800" b="1" dirty="0" smtClean="0"/>
              <a:t> versus #ACC-BD</a:t>
            </a:r>
            <a:endParaRPr kumimoji="1" lang="ja-JP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864764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5F440-CAD4-48DE-89A0-3B2C66E7A715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>
            <a:normAutofit/>
          </a:bodyPr>
          <a:lstStyle/>
          <a:p>
            <a:r>
              <a:rPr kumimoji="1" lang="en-US" altLang="ja-JP" sz="3600" b="1" dirty="0" smtClean="0"/>
              <a:t>Difference in processing speed </a:t>
            </a:r>
            <a:r>
              <a:rPr lang="en-US" altLang="ja-JP" sz="3600" b="1" dirty="0"/>
              <a:t>among </a:t>
            </a:r>
            <a:r>
              <a:rPr kumimoji="1" lang="en-US" altLang="ja-JP" sz="3600" b="1" dirty="0" smtClean="0"/>
              <a:t/>
            </a:r>
            <a:br>
              <a:rPr kumimoji="1" lang="en-US" altLang="ja-JP" sz="3600" b="1" dirty="0" smtClean="0"/>
            </a:br>
            <a:r>
              <a:rPr kumimoji="1" lang="en-US" altLang="ja-JP" sz="3600" b="1" dirty="0" smtClean="0"/>
              <a:t>5 disk-stack-type CLIC-prototype structures</a:t>
            </a:r>
            <a:endParaRPr kumimoji="1" lang="ja-JP" alt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cxnSp>
        <p:nvCxnSpPr>
          <p:cNvPr id="27" name="直線矢印コネクタ 26"/>
          <p:cNvCxnSpPr/>
          <p:nvPr/>
        </p:nvCxnSpPr>
        <p:spPr>
          <a:xfrm>
            <a:off x="1733144" y="2708920"/>
            <a:ext cx="220811" cy="805421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グループ化 33"/>
          <p:cNvGrpSpPr/>
          <p:nvPr/>
        </p:nvGrpSpPr>
        <p:grpSpPr>
          <a:xfrm>
            <a:off x="-255603" y="1368026"/>
            <a:ext cx="6715172" cy="4713422"/>
            <a:chOff x="-255603" y="1368026"/>
            <a:chExt cx="6715172" cy="4713422"/>
          </a:xfrm>
        </p:grpSpPr>
        <p:grpSp>
          <p:nvGrpSpPr>
            <p:cNvPr id="30" name="グループ化 29"/>
            <p:cNvGrpSpPr/>
            <p:nvPr/>
          </p:nvGrpSpPr>
          <p:grpSpPr>
            <a:xfrm>
              <a:off x="-255603" y="1368026"/>
              <a:ext cx="6715172" cy="4713422"/>
              <a:chOff x="-255603" y="1368026"/>
              <a:chExt cx="6715172" cy="4713422"/>
            </a:xfrm>
          </p:grpSpPr>
          <p:grpSp>
            <p:nvGrpSpPr>
              <p:cNvPr id="14" name="グループ化 13"/>
              <p:cNvGrpSpPr/>
              <p:nvPr/>
            </p:nvGrpSpPr>
            <p:grpSpPr>
              <a:xfrm>
                <a:off x="-255603" y="1368026"/>
                <a:ext cx="6715172" cy="4713422"/>
                <a:chOff x="-255603" y="1368026"/>
                <a:chExt cx="6715172" cy="4713422"/>
              </a:xfrm>
            </p:grpSpPr>
            <p:grpSp>
              <p:nvGrpSpPr>
                <p:cNvPr id="17" name="グループ化 16"/>
                <p:cNvGrpSpPr/>
                <p:nvPr/>
              </p:nvGrpSpPr>
              <p:grpSpPr>
                <a:xfrm>
                  <a:off x="-255603" y="1368026"/>
                  <a:ext cx="6715172" cy="4713422"/>
                  <a:chOff x="-142908" y="1214422"/>
                  <a:chExt cx="6715172" cy="4713422"/>
                </a:xfrm>
              </p:grpSpPr>
              <p:pic>
                <p:nvPicPr>
                  <p:cNvPr id="9" name="Picture 2" descr="C:\Users\higo\2011\X-band\TD24_disk_#4\111020 Summary(3)\Eacc vs #ACC-BD.PNG"/>
                  <p:cNvPicPr>
                    <a:picLocks noChangeAspect="1" noChangeArrowheads="1"/>
                  </p:cNvPicPr>
                  <p:nvPr/>
                </p:nvPicPr>
                <p:blipFill>
                  <a:blip r:embed="rId2"/>
                  <a:srcRect/>
                  <a:stretch>
                    <a:fillRect/>
                  </a:stretch>
                </p:blipFill>
                <p:spPr bwMode="auto">
                  <a:xfrm>
                    <a:off x="-142908" y="1214422"/>
                    <a:ext cx="6715172" cy="4713422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15" name="テキスト ボックス 14"/>
                  <p:cNvSpPr txBox="1"/>
                  <p:nvPr/>
                </p:nvSpPr>
                <p:spPr>
                  <a:xfrm>
                    <a:off x="1214414" y="2714620"/>
                    <a:ext cx="647934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ja-JP" sz="2400" b="1" dirty="0" smtClean="0">
                        <a:solidFill>
                          <a:srgbClr val="00B050"/>
                        </a:solidFill>
                      </a:rPr>
                      <a:t>T24</a:t>
                    </a:r>
                    <a:endParaRPr kumimoji="1" lang="ja-JP" altLang="en-US" sz="2400" b="1" dirty="0">
                      <a:solidFill>
                        <a:srgbClr val="00B050"/>
                      </a:solidFill>
                    </a:endParaRPr>
                  </a:p>
                </p:txBody>
              </p:sp>
              <p:sp>
                <p:nvSpPr>
                  <p:cNvPr id="16" name="テキスト ボックス 15"/>
                  <p:cNvSpPr txBox="1"/>
                  <p:nvPr/>
                </p:nvSpPr>
                <p:spPr>
                  <a:xfrm>
                    <a:off x="2928926" y="2714620"/>
                    <a:ext cx="647934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ja-JP" sz="2400" b="1" dirty="0" smtClean="0">
                        <a:solidFill>
                          <a:srgbClr val="FF0000"/>
                        </a:solidFill>
                      </a:rPr>
                      <a:t>T18</a:t>
                    </a:r>
                    <a:endParaRPr kumimoji="1" lang="ja-JP" altLang="en-US" sz="2400" b="1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9" name="テキスト ボックス 18"/>
                  <p:cNvSpPr txBox="1"/>
                  <p:nvPr/>
                </p:nvSpPr>
                <p:spPr>
                  <a:xfrm>
                    <a:off x="5715006" y="3436765"/>
                    <a:ext cx="841897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ja-JP" sz="2400" b="1" dirty="0" smtClean="0">
                        <a:solidFill>
                          <a:srgbClr val="0066FF"/>
                        </a:solidFill>
                      </a:rPr>
                      <a:t>TD18</a:t>
                    </a:r>
                    <a:endParaRPr kumimoji="1" lang="ja-JP" altLang="en-US" sz="2400" b="1" dirty="0">
                      <a:solidFill>
                        <a:srgbClr val="0066FF"/>
                      </a:solidFill>
                    </a:endParaRPr>
                  </a:p>
                </p:txBody>
              </p:sp>
              <p:sp>
                <p:nvSpPr>
                  <p:cNvPr id="21" name="テキスト ボックス 20"/>
                  <p:cNvSpPr txBox="1"/>
                  <p:nvPr/>
                </p:nvSpPr>
                <p:spPr>
                  <a:xfrm>
                    <a:off x="5155409" y="2975100"/>
                    <a:ext cx="841897" cy="4616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ja-JP" sz="2400" b="1" dirty="0" smtClean="0">
                        <a:solidFill>
                          <a:srgbClr val="7030A0"/>
                        </a:solidFill>
                      </a:rPr>
                      <a:t>TD24</a:t>
                    </a:r>
                    <a:endParaRPr kumimoji="1" lang="ja-JP" altLang="en-US" sz="2400" b="1" dirty="0">
                      <a:solidFill>
                        <a:srgbClr val="7030A0"/>
                      </a:solidFill>
                    </a:endParaRPr>
                  </a:p>
                </p:txBody>
              </p:sp>
              <p:cxnSp>
                <p:nvCxnSpPr>
                  <p:cNvPr id="3" name="直線コネクタ 2"/>
                  <p:cNvCxnSpPr/>
                  <p:nvPr/>
                </p:nvCxnSpPr>
                <p:spPr>
                  <a:xfrm>
                    <a:off x="3973358" y="3150342"/>
                    <a:ext cx="0" cy="420791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" name="テキスト ボックス 5"/>
                  <p:cNvSpPr txBox="1"/>
                  <p:nvPr/>
                </p:nvSpPr>
                <p:spPr>
                  <a:xfrm>
                    <a:off x="3309337" y="3101458"/>
                    <a:ext cx="66402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b="1" dirty="0" smtClean="0"/>
                      <a:t>51ns</a:t>
                    </a:r>
                    <a:endParaRPr kumimoji="1" lang="ja-JP" altLang="en-US" b="1" dirty="0"/>
                  </a:p>
                </p:txBody>
              </p:sp>
              <p:sp>
                <p:nvSpPr>
                  <p:cNvPr id="18" name="テキスト ボックス 17"/>
                  <p:cNvSpPr txBox="1"/>
                  <p:nvPr/>
                </p:nvSpPr>
                <p:spPr>
                  <a:xfrm>
                    <a:off x="3851920" y="2848487"/>
                    <a:ext cx="64300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ja-JP" b="1" dirty="0"/>
                      <a:t>9</a:t>
                    </a:r>
                    <a:r>
                      <a:rPr kumimoji="1" lang="en-US" altLang="ja-JP" b="1" dirty="0" smtClean="0"/>
                      <a:t>1ns</a:t>
                    </a:r>
                    <a:endParaRPr kumimoji="1" lang="ja-JP" altLang="en-US" b="1" dirty="0"/>
                  </a:p>
                </p:txBody>
              </p:sp>
              <p:cxnSp>
                <p:nvCxnSpPr>
                  <p:cNvPr id="22" name="直線コネクタ 21"/>
                  <p:cNvCxnSpPr/>
                  <p:nvPr/>
                </p:nvCxnSpPr>
                <p:spPr>
                  <a:xfrm>
                    <a:off x="4788024" y="3064403"/>
                    <a:ext cx="12824" cy="506730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3" name="テキスト ボックス 22"/>
                  <p:cNvSpPr txBox="1"/>
                  <p:nvPr/>
                </p:nvSpPr>
                <p:spPr>
                  <a:xfrm>
                    <a:off x="4427983" y="2833747"/>
                    <a:ext cx="80251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b="1" dirty="0" smtClean="0"/>
                      <a:t>132ns</a:t>
                    </a:r>
                    <a:endParaRPr kumimoji="1" lang="ja-JP" altLang="en-US" b="1" dirty="0"/>
                  </a:p>
                </p:txBody>
              </p:sp>
              <p:sp>
                <p:nvSpPr>
                  <p:cNvPr id="11" name="フリーフォーム 10"/>
                  <p:cNvSpPr/>
                  <p:nvPr/>
                </p:nvSpPr>
                <p:spPr>
                  <a:xfrm>
                    <a:off x="1207911" y="3211046"/>
                    <a:ext cx="1275857" cy="2060865"/>
                  </a:xfrm>
                  <a:custGeom>
                    <a:avLst/>
                    <a:gdLst>
                      <a:gd name="connsiteX0" fmla="*/ 0 w 1468491"/>
                      <a:gd name="connsiteY0" fmla="*/ 2123575 h 2123575"/>
                      <a:gd name="connsiteX1" fmla="*/ 428978 w 1468491"/>
                      <a:gd name="connsiteY1" fmla="*/ 565708 h 2123575"/>
                      <a:gd name="connsiteX2" fmla="*/ 1377245 w 1468491"/>
                      <a:gd name="connsiteY2" fmla="*/ 46420 h 2123575"/>
                      <a:gd name="connsiteX3" fmla="*/ 1377245 w 1468491"/>
                      <a:gd name="connsiteY3" fmla="*/ 57708 h 2123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68491" h="2123575">
                        <a:moveTo>
                          <a:pt x="0" y="2123575"/>
                        </a:moveTo>
                        <a:cubicBezTo>
                          <a:pt x="99718" y="1517737"/>
                          <a:pt x="199437" y="911900"/>
                          <a:pt x="428978" y="565708"/>
                        </a:cubicBezTo>
                        <a:cubicBezTo>
                          <a:pt x="658519" y="219516"/>
                          <a:pt x="1219201" y="131087"/>
                          <a:pt x="1377245" y="46420"/>
                        </a:cubicBezTo>
                        <a:cubicBezTo>
                          <a:pt x="1535289" y="-38247"/>
                          <a:pt x="1456267" y="9730"/>
                          <a:pt x="1377245" y="57708"/>
                        </a:cubicBezTo>
                      </a:path>
                    </a:pathLst>
                  </a:custGeom>
                  <a:ln w="57150">
                    <a:solidFill>
                      <a:srgbClr val="FF00FF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5" name="テキスト ボックス 24"/>
                  <p:cNvSpPr txBox="1"/>
                  <p:nvPr/>
                </p:nvSpPr>
                <p:spPr>
                  <a:xfrm>
                    <a:off x="1403648" y="2164799"/>
                    <a:ext cx="1326004" cy="4616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ja-JP" sz="2400" b="1" dirty="0" smtClean="0">
                        <a:solidFill>
                          <a:srgbClr val="FF00FF"/>
                        </a:solidFill>
                      </a:rPr>
                      <a:t>TD24R05</a:t>
                    </a:r>
                    <a:endParaRPr kumimoji="1" lang="ja-JP" altLang="en-US" sz="2400" b="1" dirty="0">
                      <a:solidFill>
                        <a:srgbClr val="FF00FF"/>
                      </a:solidFill>
                    </a:endParaRPr>
                  </a:p>
                </p:txBody>
              </p:sp>
              <p:cxnSp>
                <p:nvCxnSpPr>
                  <p:cNvPr id="26" name="直線コネクタ 25"/>
                  <p:cNvCxnSpPr/>
                  <p:nvPr/>
                </p:nvCxnSpPr>
                <p:spPr>
                  <a:xfrm>
                    <a:off x="4603539" y="3130175"/>
                    <a:ext cx="12824" cy="506730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" name="直線コネクタ 12"/>
                <p:cNvCxnSpPr>
                  <a:endCxn id="11" idx="2"/>
                </p:cNvCxnSpPr>
                <p:nvPr/>
              </p:nvCxnSpPr>
              <p:spPr>
                <a:xfrm flipH="1">
                  <a:off x="2291796" y="3364650"/>
                  <a:ext cx="325161" cy="45049"/>
                </a:xfrm>
                <a:prstGeom prst="line">
                  <a:avLst/>
                </a:prstGeom>
                <a:ln w="57150">
                  <a:solidFill>
                    <a:srgbClr val="FF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直線矢印コネクタ 28"/>
              <p:cNvCxnSpPr/>
              <p:nvPr/>
            </p:nvCxnSpPr>
            <p:spPr>
              <a:xfrm flipH="1">
                <a:off x="2616957" y="3356683"/>
                <a:ext cx="730907" cy="7967"/>
              </a:xfrm>
              <a:prstGeom prst="straightConnector1">
                <a:avLst/>
              </a:prstGeom>
              <a:ln w="57150">
                <a:solidFill>
                  <a:srgbClr val="FF00FF"/>
                </a:solidFill>
                <a:prstDash val="dash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直線矢印コネクタ 31"/>
            <p:cNvCxnSpPr/>
            <p:nvPr/>
          </p:nvCxnSpPr>
          <p:spPr>
            <a:xfrm>
              <a:off x="2175050" y="2731035"/>
              <a:ext cx="441907" cy="598854"/>
            </a:xfrm>
            <a:prstGeom prst="straightConnector1">
              <a:avLst/>
            </a:prstGeom>
            <a:ln w="38100">
              <a:solidFill>
                <a:srgbClr val="FF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ボックス 23"/>
          <p:cNvSpPr txBox="1"/>
          <p:nvPr/>
        </p:nvSpPr>
        <p:spPr>
          <a:xfrm>
            <a:off x="6300192" y="1743709"/>
            <a:ext cx="2736304" cy="415498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Number if ACC-BD’s until reaching the same level in (</a:t>
            </a:r>
            <a:r>
              <a:rPr kumimoji="1" lang="en-US" altLang="ja-JP" sz="2400" dirty="0" err="1" smtClean="0"/>
              <a:t>Tp</a:t>
            </a:r>
            <a:r>
              <a:rPr kumimoji="1" lang="en-US" altLang="ja-JP" sz="2400" dirty="0" smtClean="0"/>
              <a:t>, </a:t>
            </a:r>
            <a:r>
              <a:rPr kumimoji="1" lang="en-US" altLang="ja-JP" sz="2400" dirty="0" err="1" smtClean="0"/>
              <a:t>Eacc</a:t>
            </a:r>
            <a:r>
              <a:rPr kumimoji="1" lang="en-US" altLang="ja-JP" sz="2400" dirty="0" smtClean="0"/>
              <a:t>)</a:t>
            </a:r>
          </a:p>
          <a:p>
            <a:r>
              <a:rPr lang="en-US" altLang="ja-JP" sz="2400" dirty="0" smtClean="0">
                <a:solidFill>
                  <a:srgbClr val="0000FF"/>
                </a:solidFill>
              </a:rPr>
              <a:t>          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Speed</a:t>
            </a:r>
          </a:p>
          <a:p>
            <a:endParaRPr lang="en-US" altLang="ja-JP" sz="2000" b="1" dirty="0" smtClean="0">
              <a:solidFill>
                <a:srgbClr val="0000FF"/>
              </a:solidFill>
            </a:endParaRPr>
          </a:p>
          <a:p>
            <a:r>
              <a:rPr lang="en-US" altLang="ja-JP" sz="2400" dirty="0" smtClean="0">
                <a:sym typeface="Wingdings" pitchFamily="2" charset="2"/>
              </a:rPr>
              <a:t></a:t>
            </a:r>
            <a:r>
              <a:rPr lang="en-US" altLang="ja-JP" sz="2400" b="1" dirty="0" smtClean="0">
                <a:solidFill>
                  <a:srgbClr val="00B050"/>
                </a:solidFill>
              </a:rPr>
              <a:t>1. T24 </a:t>
            </a:r>
            <a:endParaRPr kumimoji="1" lang="en-US" altLang="ja-JP" sz="2400" b="1" dirty="0" smtClean="0">
              <a:solidFill>
                <a:srgbClr val="00B050"/>
              </a:solidFill>
            </a:endParaRPr>
          </a:p>
          <a:p>
            <a:r>
              <a:rPr lang="en-US" altLang="ja-JP" sz="2400" b="1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US" altLang="ja-JP" sz="2400" b="1" dirty="0" smtClean="0">
                <a:solidFill>
                  <a:srgbClr val="00B050"/>
                </a:solidFill>
                <a:sym typeface="Wingdings" pitchFamily="2" charset="2"/>
              </a:rPr>
              <a:t>   </a:t>
            </a:r>
            <a:r>
              <a:rPr kumimoji="1" lang="en-US" altLang="ja-JP" sz="2400" b="1" dirty="0" smtClean="0">
                <a:sym typeface="Wingdings" pitchFamily="2" charset="2"/>
              </a:rPr>
              <a:t></a:t>
            </a:r>
            <a:r>
              <a:rPr lang="en-US" altLang="ja-JP" sz="2400" b="1" dirty="0">
                <a:solidFill>
                  <a:srgbClr val="00B050"/>
                </a:solidFill>
              </a:rPr>
              <a:t> </a:t>
            </a:r>
            <a:r>
              <a:rPr lang="en-US" altLang="ja-JP" sz="2400" b="1" dirty="0" smtClean="0">
                <a:solidFill>
                  <a:srgbClr val="FF0066"/>
                </a:solidFill>
              </a:rPr>
              <a:t>2. </a:t>
            </a:r>
            <a:r>
              <a:rPr lang="en-US" altLang="ja-JP" sz="2400" b="1" dirty="0" smtClean="0">
                <a:solidFill>
                  <a:srgbClr val="FF0066"/>
                </a:solidFill>
                <a:sym typeface="Wingdings" pitchFamily="2" charset="2"/>
              </a:rPr>
              <a:t>TD24R05</a:t>
            </a:r>
          </a:p>
          <a:p>
            <a:r>
              <a:rPr lang="en-US" altLang="ja-JP" sz="2400" b="1" dirty="0">
                <a:solidFill>
                  <a:srgbClr val="FF00FF"/>
                </a:solidFill>
                <a:sym typeface="Wingdings" pitchFamily="2" charset="2"/>
              </a:rPr>
              <a:t> </a:t>
            </a:r>
            <a:r>
              <a:rPr lang="en-US" altLang="ja-JP" sz="2400" b="1" dirty="0" smtClean="0">
                <a:solidFill>
                  <a:srgbClr val="FF00FF"/>
                </a:solidFill>
                <a:sym typeface="Wingdings" pitchFamily="2" charset="2"/>
              </a:rPr>
              <a:t>   </a:t>
            </a:r>
            <a:r>
              <a:rPr lang="en-US" altLang="ja-JP" sz="2400" b="1" dirty="0" smtClean="0">
                <a:sym typeface="Wingdings" pitchFamily="2" charset="2"/>
              </a:rPr>
              <a:t>    </a:t>
            </a:r>
            <a:r>
              <a:rPr lang="en-US" altLang="ja-JP" sz="2400" b="1" dirty="0">
                <a:solidFill>
                  <a:srgbClr val="00B050"/>
                </a:solidFill>
              </a:rPr>
              <a:t> </a:t>
            </a:r>
            <a:r>
              <a:rPr lang="en-US" altLang="ja-JP" sz="2400" b="1" dirty="0" smtClean="0">
                <a:solidFill>
                  <a:srgbClr val="FF0000"/>
                </a:solidFill>
              </a:rPr>
              <a:t>3. 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T18</a:t>
            </a:r>
          </a:p>
          <a:p>
            <a:r>
              <a:rPr lang="en-US" altLang="ja-JP" sz="2400" b="1" dirty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altLang="ja-JP" sz="2400" b="1" dirty="0" smtClean="0">
                <a:solidFill>
                  <a:srgbClr val="FF0000"/>
                </a:solidFill>
                <a:sym typeface="Wingdings" pitchFamily="2" charset="2"/>
              </a:rPr>
              <a:t>            </a:t>
            </a:r>
            <a:r>
              <a:rPr lang="en-US" altLang="ja-JP" sz="2400" b="1" dirty="0" smtClean="0">
                <a:sym typeface="Wingdings" pitchFamily="2" charset="2"/>
              </a:rPr>
              <a:t></a:t>
            </a:r>
            <a:r>
              <a:rPr lang="en-US" altLang="ja-JP" sz="2400" b="1" dirty="0">
                <a:solidFill>
                  <a:srgbClr val="00B050"/>
                </a:solidFill>
              </a:rPr>
              <a:t> </a:t>
            </a:r>
            <a:r>
              <a:rPr lang="en-US" altLang="ja-JP" sz="2400" b="1" dirty="0" smtClean="0">
                <a:solidFill>
                  <a:srgbClr val="7030A0"/>
                </a:solidFill>
              </a:rPr>
              <a:t>4. </a:t>
            </a:r>
            <a:r>
              <a:rPr lang="en-US" altLang="ja-JP" sz="2400" b="1" dirty="0" smtClean="0">
                <a:solidFill>
                  <a:srgbClr val="7030A0"/>
                </a:solidFill>
                <a:sym typeface="Wingdings" pitchFamily="2" charset="2"/>
              </a:rPr>
              <a:t>TD24</a:t>
            </a:r>
          </a:p>
          <a:p>
            <a:r>
              <a:rPr lang="en-US" altLang="ja-JP" sz="2400" b="1" dirty="0">
                <a:solidFill>
                  <a:srgbClr val="7030A0"/>
                </a:solidFill>
                <a:sym typeface="Wingdings" pitchFamily="2" charset="2"/>
              </a:rPr>
              <a:t> </a:t>
            </a:r>
            <a:r>
              <a:rPr lang="en-US" altLang="ja-JP" sz="2400" b="1" dirty="0" smtClean="0">
                <a:solidFill>
                  <a:srgbClr val="7030A0"/>
                </a:solidFill>
                <a:sym typeface="Wingdings" pitchFamily="2" charset="2"/>
              </a:rPr>
              <a:t>            </a:t>
            </a:r>
            <a:r>
              <a:rPr lang="en-US" altLang="ja-JP" sz="2400" b="1" dirty="0" smtClean="0">
                <a:sym typeface="Wingdings" pitchFamily="2" charset="2"/>
              </a:rPr>
              <a:t>    </a:t>
            </a:r>
            <a:r>
              <a:rPr lang="en-US" altLang="ja-JP" sz="2400" b="1" dirty="0">
                <a:solidFill>
                  <a:srgbClr val="00B050"/>
                </a:solidFill>
              </a:rPr>
              <a:t> 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5. </a:t>
            </a:r>
            <a:r>
              <a:rPr lang="en-US" altLang="ja-JP" sz="2400" b="1" dirty="0" smtClean="0">
                <a:solidFill>
                  <a:srgbClr val="0000FF"/>
                </a:solidFill>
                <a:sym typeface="Wingdings" pitchFamily="2" charset="2"/>
              </a:rPr>
              <a:t>TD18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899592" y="6081448"/>
            <a:ext cx="5027605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Still to be revised f</a:t>
            </a:r>
            <a:r>
              <a:rPr lang="en-US" altLang="ja-JP" dirty="0" smtClean="0"/>
              <a:t>or better comparison (130126)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557570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395536" y="1988840"/>
            <a:ext cx="8229600" cy="2520280"/>
          </a:xfrm>
          <a:noFill/>
        </p:spPr>
        <p:txBody>
          <a:bodyPr>
            <a:normAutofit/>
          </a:bodyPr>
          <a:lstStyle/>
          <a:p>
            <a:r>
              <a:rPr lang="en-US" altLang="ja-JP" sz="6000" b="1" dirty="0" smtClean="0"/>
              <a:t>Breakdown rate </a:t>
            </a:r>
            <a:br>
              <a:rPr lang="en-US" altLang="ja-JP" sz="6000" b="1" dirty="0" smtClean="0"/>
            </a:br>
            <a:r>
              <a:rPr lang="en-US" altLang="ja-JP" sz="6000" b="1" dirty="0" smtClean="0"/>
              <a:t>in flat pulse operation</a:t>
            </a:r>
            <a:endParaRPr kumimoji="1" lang="ja-JP" altLang="en-US" sz="6000" b="1" dirty="0"/>
          </a:p>
        </p:txBody>
      </p:sp>
      <p:sp>
        <p:nvSpPr>
          <p:cNvPr id="8" name="日付プレースホルダー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9" name="フッター プレースホルダー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4065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pic>
        <p:nvPicPr>
          <p:cNvPr id="1026" name="Picture 2" descr="C:\Users\higo\2013\X-band\TD24R05#2\000000 Review\TD24R05#2 BDR vs Eacc for 252 nse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9534"/>
            <a:ext cx="7141639" cy="602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17</a:t>
            </a:fld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652119" y="2762711"/>
            <a:ext cx="3240361" cy="255454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/>
              <a:t>TD24R05 l</a:t>
            </a:r>
            <a:r>
              <a:rPr kumimoji="1" lang="en-US" altLang="ja-JP" sz="2400" b="1" dirty="0" smtClean="0"/>
              <a:t>ess steep as </a:t>
            </a:r>
            <a:r>
              <a:rPr kumimoji="1" lang="en-US" altLang="ja-JP" sz="2400" b="1" dirty="0" err="1" smtClean="0"/>
              <a:t>Eacc</a:t>
            </a:r>
            <a:r>
              <a:rPr kumimoji="1" lang="en-US" altLang="ja-JP" sz="2400" b="1" dirty="0" smtClean="0"/>
              <a:t> than TD24.</a:t>
            </a:r>
          </a:p>
          <a:p>
            <a:endParaRPr kumimoji="1" lang="en-US" altLang="ja-JP" sz="1050" b="1" dirty="0" smtClean="0"/>
          </a:p>
          <a:p>
            <a:r>
              <a:rPr lang="en-US" altLang="ja-JP" sz="2400" b="1" dirty="0"/>
              <a:t>T</a:t>
            </a:r>
            <a:r>
              <a:rPr lang="en-US" altLang="ja-JP" sz="2400" b="1" dirty="0" smtClean="0"/>
              <a:t>o be evaluated in a better experimental situation and possibly at later times.</a:t>
            </a:r>
            <a:endParaRPr lang="en-US" altLang="ja-JP" sz="2400" b="1" dirty="0"/>
          </a:p>
        </p:txBody>
      </p:sp>
    </p:spTree>
    <p:extLst>
      <p:ext uri="{BB962C8B-B14F-4D97-AF65-F5344CB8AC3E}">
        <p14:creationId xmlns:p14="http://schemas.microsoft.com/office/powerpoint/2010/main" val="4032914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2013/1/29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CLIC2013, Nextef, KEK,  Higo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58CA5-312B-432E-82CD-F0CA02C43F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1" name="グループ化 10"/>
          <p:cNvGrpSpPr/>
          <p:nvPr/>
        </p:nvGrpSpPr>
        <p:grpSpPr>
          <a:xfrm>
            <a:off x="-396552" y="-142451"/>
            <a:ext cx="9549837" cy="6385390"/>
            <a:chOff x="-396552" y="-142451"/>
            <a:chExt cx="9549837" cy="6385390"/>
          </a:xfrm>
        </p:grpSpPr>
        <p:grpSp>
          <p:nvGrpSpPr>
            <p:cNvPr id="10" name="グループ化 9"/>
            <p:cNvGrpSpPr/>
            <p:nvPr/>
          </p:nvGrpSpPr>
          <p:grpSpPr>
            <a:xfrm>
              <a:off x="-396552" y="-142451"/>
              <a:ext cx="9549837" cy="6385390"/>
              <a:chOff x="-396552" y="-142451"/>
              <a:chExt cx="9549837" cy="6385390"/>
            </a:xfrm>
          </p:grpSpPr>
          <p:pic>
            <p:nvPicPr>
              <p:cNvPr id="1026" name="Picture 2" descr="C:\Users\higo\120518 Backup CF-F9 2012\X-band\TD24_disk_#4\120614 Summary (18) finish 252ns run\120622 BDR TD24#4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96552" y="-142451"/>
                <a:ext cx="9144000" cy="62788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6" name="グループ化 5"/>
              <p:cNvGrpSpPr/>
              <p:nvPr/>
            </p:nvGrpSpPr>
            <p:grpSpPr>
              <a:xfrm>
                <a:off x="3540752" y="980728"/>
                <a:ext cx="5612533" cy="5262211"/>
                <a:chOff x="3635896" y="1379232"/>
                <a:chExt cx="5914521" cy="5034885"/>
              </a:xfrm>
            </p:grpSpPr>
            <p:cxnSp>
              <p:nvCxnSpPr>
                <p:cNvPr id="7" name="直線コネクタ 6"/>
                <p:cNvCxnSpPr/>
                <p:nvPr/>
              </p:nvCxnSpPr>
              <p:spPr>
                <a:xfrm flipV="1">
                  <a:off x="3635896" y="3933056"/>
                  <a:ext cx="4896544" cy="2481061"/>
                </a:xfrm>
                <a:prstGeom prst="line">
                  <a:avLst/>
                </a:prstGeom>
                <a:ln w="57150">
                  <a:solidFill>
                    <a:srgbClr val="FF00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テキスト ボックス 7"/>
                <p:cNvSpPr txBox="1"/>
                <p:nvPr/>
              </p:nvSpPr>
              <p:spPr>
                <a:xfrm>
                  <a:off x="8085315" y="3137958"/>
                  <a:ext cx="1296145" cy="7950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2400" b="1" dirty="0" smtClean="0">
                      <a:solidFill>
                        <a:srgbClr val="FF00FF"/>
                      </a:solidFill>
                    </a:rPr>
                    <a:t>T24#4</a:t>
                  </a:r>
                </a:p>
                <a:p>
                  <a:r>
                    <a:rPr lang="en-US" altLang="ja-JP" sz="2400" b="1" dirty="0" smtClean="0">
                      <a:solidFill>
                        <a:srgbClr val="FF00FF"/>
                      </a:solidFill>
                    </a:rPr>
                    <a:t>(</a:t>
                  </a:r>
                  <a:r>
                    <a:rPr lang="en-US" altLang="ja-JP" sz="2400" b="1" dirty="0" smtClean="0">
                      <a:solidFill>
                        <a:srgbClr val="FF00FF"/>
                      </a:solidFill>
                    </a:rPr>
                    <a:t>final)</a:t>
                  </a:r>
                  <a:endParaRPr kumimoji="1" lang="ja-JP" altLang="en-US" sz="2400" b="1" dirty="0">
                    <a:solidFill>
                      <a:srgbClr val="FF00FF"/>
                    </a:solidFill>
                  </a:endParaRPr>
                </a:p>
              </p:txBody>
            </p:sp>
            <p:sp>
              <p:nvSpPr>
                <p:cNvPr id="9" name="円/楕円 8"/>
                <p:cNvSpPr/>
                <p:nvPr/>
              </p:nvSpPr>
              <p:spPr>
                <a:xfrm>
                  <a:off x="7797283" y="4103198"/>
                  <a:ext cx="288032" cy="290934"/>
                </a:xfrm>
                <a:prstGeom prst="ellipse">
                  <a:avLst/>
                </a:prstGeom>
                <a:solidFill>
                  <a:srgbClr val="FF00FF"/>
                </a:solidFill>
                <a:ln>
                  <a:solidFill>
                    <a:srgbClr val="FF00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rgbClr val="FF00FF"/>
                    </a:solidFill>
                  </a:endParaRPr>
                </a:p>
              </p:txBody>
            </p:sp>
            <p:sp>
              <p:nvSpPr>
                <p:cNvPr id="18" name="テキスト ボックス 17"/>
                <p:cNvSpPr txBox="1"/>
                <p:nvPr/>
              </p:nvSpPr>
              <p:spPr>
                <a:xfrm>
                  <a:off x="7776292" y="1379232"/>
                  <a:ext cx="1774125" cy="7950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ja-JP" sz="2400" b="1" dirty="0" smtClean="0">
                      <a:solidFill>
                        <a:srgbClr val="FF0000"/>
                      </a:solidFill>
                    </a:rPr>
                    <a:t>TD24#4</a:t>
                  </a:r>
                </a:p>
                <a:p>
                  <a:pPr algn="ctr"/>
                  <a:r>
                    <a:rPr lang="en-US" altLang="ja-JP" sz="2400" b="1" dirty="0" smtClean="0">
                      <a:solidFill>
                        <a:srgbClr val="FF0000"/>
                      </a:solidFill>
                    </a:rPr>
                    <a:t>(~2000hrs)</a:t>
                  </a:r>
                  <a:endParaRPr kumimoji="1" lang="ja-JP" alt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5" name="テキスト ボックス 4"/>
              <p:cNvSpPr txBox="1"/>
              <p:nvPr/>
            </p:nvSpPr>
            <p:spPr>
              <a:xfrm>
                <a:off x="18565" y="0"/>
                <a:ext cx="5129499" cy="120032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3600" b="1" dirty="0" smtClean="0"/>
                  <a:t>BDR summary on TD24 </a:t>
                </a:r>
              </a:p>
              <a:p>
                <a:pPr algn="ctr"/>
                <a:r>
                  <a:rPr kumimoji="1" lang="en-US" altLang="ja-JP" sz="3600" b="1" dirty="0" smtClean="0"/>
                  <a:t>comparing to T24</a:t>
                </a:r>
                <a:endParaRPr kumimoji="1" lang="ja-JP" altLang="en-US" sz="3600" b="1" dirty="0"/>
              </a:p>
            </p:txBody>
          </p:sp>
        </p:grpSp>
        <p:sp>
          <p:nvSpPr>
            <p:cNvPr id="12" name="テキスト ボックス 11"/>
            <p:cNvSpPr txBox="1"/>
            <p:nvPr/>
          </p:nvSpPr>
          <p:spPr>
            <a:xfrm>
              <a:off x="6815940" y="5331"/>
              <a:ext cx="2303240" cy="64633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dirty="0" smtClean="0"/>
                <a:t>Arlington </a:t>
              </a:r>
              <a:r>
                <a:rPr lang="en-US" altLang="ja-JP" dirty="0" smtClean="0"/>
                <a:t>presentation</a:t>
              </a:r>
            </a:p>
            <a:p>
              <a:pPr algn="r"/>
              <a:r>
                <a:rPr kumimoji="1" lang="en-US" altLang="ja-JP" b="1" dirty="0" smtClean="0">
                  <a:solidFill>
                    <a:srgbClr val="FF0000"/>
                  </a:solidFill>
                </a:rPr>
                <a:t>+ typical present</a:t>
              </a:r>
              <a:endParaRPr kumimoji="1" lang="ja-JP" altLang="en-US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14" name="直線コネクタ 13"/>
          <p:cNvCxnSpPr/>
          <p:nvPr/>
        </p:nvCxnSpPr>
        <p:spPr>
          <a:xfrm flipV="1">
            <a:off x="1403648" y="1484784"/>
            <a:ext cx="6222678" cy="246104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flipH="1">
            <a:off x="7489664" y="600164"/>
            <a:ext cx="560959" cy="88462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3217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19</a:t>
            </a:fld>
            <a:endParaRPr kumimoji="1" lang="ja-JP" altLang="en-US"/>
          </a:p>
        </p:txBody>
      </p:sp>
      <p:pic>
        <p:nvPicPr>
          <p:cNvPr id="3074" name="Picture 2" descr="C:\Users\higo\2013\X-band\TD24R05#2\000000 Review\BDR vs Eacc for 252 nse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836712"/>
            <a:ext cx="6192688" cy="548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0221"/>
          </a:xfrm>
        </p:spPr>
        <p:txBody>
          <a:bodyPr>
            <a:normAutofit fontScale="90000"/>
          </a:bodyPr>
          <a:lstStyle/>
          <a:p>
            <a:r>
              <a:rPr lang="en-US" altLang="ja-JP" b="1" dirty="0" smtClean="0"/>
              <a:t>Similar to TD24 </a:t>
            </a:r>
            <a:r>
              <a:rPr lang="en-US" altLang="ja-JP" b="1" dirty="0"/>
              <a:t>but deteriorated </a:t>
            </a:r>
            <a:r>
              <a:rPr lang="en-US" altLang="ja-JP" b="1" dirty="0" smtClean="0"/>
              <a:t/>
            </a:r>
            <a:br>
              <a:rPr lang="en-US" altLang="ja-JP" b="1" dirty="0" smtClean="0"/>
            </a:br>
            <a:r>
              <a:rPr kumimoji="1" lang="en-US" altLang="ja-JP" b="1" dirty="0" smtClean="0"/>
              <a:t>at 1700hrs during long-pulse?</a:t>
            </a:r>
            <a:endParaRPr kumimoji="1" lang="ja-JP" altLang="en-US" b="1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6300192" y="2492896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Run 31</a:t>
            </a:r>
            <a:endParaRPr kumimoji="1" lang="ja-JP" altLang="en-US" b="1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364088" y="3717032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Run 29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304830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Contents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43608" y="1628800"/>
            <a:ext cx="6984776" cy="3888432"/>
          </a:xfrm>
        </p:spPr>
        <p:txBody>
          <a:bodyPr/>
          <a:lstStyle/>
          <a:p>
            <a:r>
              <a:rPr lang="en-US" altLang="ja-JP" dirty="0" smtClean="0"/>
              <a:t>Summary </a:t>
            </a:r>
            <a:r>
              <a:rPr lang="en-US" altLang="ja-JP" dirty="0" smtClean="0"/>
              <a:t>on CLIC prototypes</a:t>
            </a:r>
          </a:p>
          <a:p>
            <a:pPr lvl="1"/>
            <a:r>
              <a:rPr lang="en-US" altLang="ja-JP" dirty="0" smtClean="0"/>
              <a:t>The most recent result on </a:t>
            </a:r>
            <a:r>
              <a:rPr lang="en-US" altLang="ja-JP" dirty="0"/>
              <a:t>TD24R05</a:t>
            </a:r>
            <a:endParaRPr lang="ja-JP" altLang="en-US" dirty="0"/>
          </a:p>
          <a:p>
            <a:pPr lvl="1"/>
            <a:r>
              <a:rPr kumimoji="1" lang="en-US" altLang="ja-JP" dirty="0" smtClean="0"/>
              <a:t>Comparison </a:t>
            </a:r>
          </a:p>
          <a:p>
            <a:pPr lvl="2"/>
            <a:r>
              <a:rPr lang="en-US" altLang="ja-JP" dirty="0"/>
              <a:t>R</a:t>
            </a:r>
            <a:r>
              <a:rPr kumimoji="1" lang="en-US" altLang="ja-JP" dirty="0" smtClean="0"/>
              <a:t>amping speeds</a:t>
            </a:r>
          </a:p>
          <a:p>
            <a:pPr lvl="2"/>
            <a:r>
              <a:rPr lang="en-US" altLang="ja-JP" dirty="0" smtClean="0"/>
              <a:t>Breakdown rates</a:t>
            </a:r>
            <a:endParaRPr kumimoji="1" lang="en-US" altLang="ja-JP" dirty="0" smtClean="0"/>
          </a:p>
          <a:p>
            <a:pPr lvl="1"/>
            <a:r>
              <a:rPr lang="en-US" altLang="ja-JP" dirty="0" smtClean="0"/>
              <a:t>Hot spots</a:t>
            </a:r>
          </a:p>
          <a:p>
            <a:r>
              <a:rPr lang="en-US" altLang="ja-JP" dirty="0" smtClean="0"/>
              <a:t>Further studies in </a:t>
            </a:r>
            <a:r>
              <a:rPr lang="en-US" altLang="ja-JP" dirty="0" err="1" smtClean="0"/>
              <a:t>Nextef</a:t>
            </a:r>
            <a:endParaRPr lang="en-US" altLang="ja-JP" dirty="0" smtClean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6070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20</a:t>
            </a:fld>
            <a:endParaRPr kumimoji="1" lang="ja-JP" altLang="en-US"/>
          </a:p>
        </p:txBody>
      </p:sp>
      <p:pic>
        <p:nvPicPr>
          <p:cNvPr id="1028" name="Picture 4" descr="C:\Users\higo\2013\X-band\TD24R05#2\000000 Review\BDR evolution scaled at 100MV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62049"/>
            <a:ext cx="7061726" cy="579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003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21</a:t>
            </a:fld>
            <a:endParaRPr kumimoji="1" lang="ja-JP" altLang="en-US"/>
          </a:p>
        </p:txBody>
      </p:sp>
      <p:pic>
        <p:nvPicPr>
          <p:cNvPr id="2051" name="Picture 3" descr="C:\Users\higo\2013\X-band\Review and summary of High Gradient tests of all structures\Comparison of BDR evolu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20" y="188640"/>
            <a:ext cx="7691915" cy="512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755576" y="5445224"/>
            <a:ext cx="7992888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00FF"/>
                </a:solidFill>
              </a:rPr>
              <a:t>The same as TD24 in the early stage with hot spots appeared. </a:t>
            </a:r>
          </a:p>
          <a:p>
            <a:r>
              <a:rPr kumimoji="1" lang="en-US" altLang="ja-JP" sz="2400" dirty="0" smtClean="0">
                <a:solidFill>
                  <a:srgbClr val="0000FF"/>
                </a:solidFill>
              </a:rPr>
              <a:t>Curious to see how it goes eventually.</a:t>
            </a:r>
            <a:endParaRPr kumimoji="1" lang="ja-JP" alt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354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igo\120518 Backup CF-F9 2012\X-band\TD24R05#2\121220 Summary(5)\bdr VS wIDT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83" y="725126"/>
            <a:ext cx="5598498" cy="471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/>
          <p:cNvSpPr txBox="1"/>
          <p:nvPr/>
        </p:nvSpPr>
        <p:spPr>
          <a:xfrm>
            <a:off x="1502597" y="5430730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Width dependence measured </a:t>
            </a:r>
          </a:p>
          <a:p>
            <a:r>
              <a:rPr lang="en-US" altLang="ja-JP" dirty="0" smtClean="0"/>
              <a:t>At time from RF-ON about 1600 hours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22607"/>
            <a:ext cx="8229600" cy="1143000"/>
          </a:xfrm>
        </p:spPr>
        <p:txBody>
          <a:bodyPr/>
          <a:lstStyle/>
          <a:p>
            <a:r>
              <a:rPr kumimoji="1" lang="en-US" altLang="ja-JP" b="1" dirty="0" smtClean="0"/>
              <a:t>BDS </a:t>
            </a:r>
            <a:r>
              <a:rPr kumimoji="1" lang="en-US" altLang="ja-JP" b="1" dirty="0" err="1" smtClean="0"/>
              <a:t>vs</a:t>
            </a:r>
            <a:r>
              <a:rPr kumimoji="1" lang="en-US" altLang="ja-JP" b="1" dirty="0" smtClean="0"/>
              <a:t> width</a:t>
            </a:r>
            <a:endParaRPr kumimoji="1" lang="ja-JP" altLang="en-US" b="1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619528" y="1538192"/>
            <a:ext cx="3024336" cy="45243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/>
              <a:t>Typical and s</a:t>
            </a:r>
            <a:r>
              <a:rPr kumimoji="1" lang="en-US" altLang="ja-JP" sz="2400" b="1" dirty="0" smtClean="0"/>
              <a:t>imilar to those before. </a:t>
            </a:r>
          </a:p>
          <a:p>
            <a:endParaRPr lang="en-US" altLang="ja-JP" sz="2400" b="1" dirty="0"/>
          </a:p>
          <a:p>
            <a:r>
              <a:rPr lang="en-US" altLang="ja-JP" sz="2400" b="1" dirty="0" smtClean="0"/>
              <a:t>Worthwhile to compare among those carefully but this work is underway.</a:t>
            </a:r>
          </a:p>
          <a:p>
            <a:endParaRPr kumimoji="1" lang="en-US" altLang="ja-JP" sz="2400" b="1" dirty="0"/>
          </a:p>
          <a:p>
            <a:r>
              <a:rPr lang="en-US" altLang="ja-JP" sz="2400" b="1" dirty="0" smtClean="0"/>
              <a:t>Longer pulse may make the situation bad, as seen in TD24R05.</a:t>
            </a:r>
            <a:endParaRPr kumimoji="1" lang="ja-JP" altLang="en-US" sz="2400" b="1" dirty="0"/>
          </a:p>
        </p:txBody>
      </p:sp>
      <p:sp>
        <p:nvSpPr>
          <p:cNvPr id="11" name="日付プレースホルダー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13" name="フッター プレースホルダー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14" name="スライド番号プレースホルダー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4187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251520" y="1988840"/>
            <a:ext cx="8640960" cy="2448272"/>
          </a:xfrm>
          <a:noFill/>
        </p:spPr>
        <p:txBody>
          <a:bodyPr>
            <a:normAutofit fontScale="90000"/>
          </a:bodyPr>
          <a:lstStyle/>
          <a:p>
            <a:r>
              <a:rPr kumimoji="1" lang="en-US" altLang="ja-JP" sz="5400" b="1" dirty="0" smtClean="0"/>
              <a:t>Appearance and disappearance</a:t>
            </a:r>
            <a:br>
              <a:rPr kumimoji="1" lang="en-US" altLang="ja-JP" sz="5400" b="1" dirty="0" smtClean="0"/>
            </a:br>
            <a:r>
              <a:rPr kumimoji="1" lang="en-US" altLang="ja-JP" sz="5400" b="1" dirty="0" smtClean="0"/>
              <a:t>of hot spots</a:t>
            </a:r>
            <a:endParaRPr kumimoji="1" lang="ja-JP" altLang="en-US" sz="5400" b="1" dirty="0"/>
          </a:p>
        </p:txBody>
      </p:sp>
      <p:sp>
        <p:nvSpPr>
          <p:cNvPr id="9" name="日付プレースホルダー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2420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4800" b="1" dirty="0"/>
              <a:t>H</a:t>
            </a:r>
            <a:r>
              <a:rPr kumimoji="1" lang="en-US" altLang="ja-JP" sz="4800" b="1" dirty="0" smtClean="0"/>
              <a:t>ot spots have appeared</a:t>
            </a:r>
            <a:endParaRPr kumimoji="1" lang="ja-JP" altLang="en-US" sz="4800" b="1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24</a:t>
            </a:fld>
            <a:endParaRPr kumimoji="1" lang="ja-JP" altLang="en-US"/>
          </a:p>
        </p:txBody>
      </p:sp>
      <p:grpSp>
        <p:nvGrpSpPr>
          <p:cNvPr id="14" name="グループ化 13"/>
          <p:cNvGrpSpPr/>
          <p:nvPr/>
        </p:nvGrpSpPr>
        <p:grpSpPr>
          <a:xfrm>
            <a:off x="96114" y="1912771"/>
            <a:ext cx="2905062" cy="3357474"/>
            <a:chOff x="168375" y="1863216"/>
            <a:chExt cx="2905062" cy="3357474"/>
          </a:xfrm>
        </p:grpSpPr>
        <p:grpSp>
          <p:nvGrpSpPr>
            <p:cNvPr id="11" name="グループ化 10"/>
            <p:cNvGrpSpPr/>
            <p:nvPr/>
          </p:nvGrpSpPr>
          <p:grpSpPr>
            <a:xfrm>
              <a:off x="168375" y="1863216"/>
              <a:ext cx="2905062" cy="3114436"/>
              <a:chOff x="168375" y="1863216"/>
              <a:chExt cx="2905062" cy="3114436"/>
            </a:xfrm>
          </p:grpSpPr>
          <p:pic>
            <p:nvPicPr>
              <p:cNvPr id="2053" name="Picture 5" descr="C:\Users\higo\2013\X-band\TD24R05#2\temporary from Pistachio\Run 11 252nsec to 100MVm\run11 BD cell distribution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375" y="1863216"/>
                <a:ext cx="2905062" cy="31144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テキスト ボックス 9"/>
              <p:cNvSpPr txBox="1"/>
              <p:nvPr/>
            </p:nvSpPr>
            <p:spPr>
              <a:xfrm>
                <a:off x="539552" y="1955861"/>
                <a:ext cx="165618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b="1" dirty="0" smtClean="0"/>
                  <a:t>Run 11</a:t>
                </a:r>
              </a:p>
              <a:p>
                <a:r>
                  <a:rPr lang="en-US" altLang="ja-JP" sz="1600" b="1" dirty="0" smtClean="0"/>
                  <a:t>706—787 </a:t>
                </a:r>
                <a:r>
                  <a:rPr lang="en-US" altLang="ja-JP" sz="1600" b="1" dirty="0" err="1" smtClean="0"/>
                  <a:t>hrs</a:t>
                </a:r>
                <a:endParaRPr kumimoji="1" lang="ja-JP" altLang="en-US" sz="1600" b="1" dirty="0"/>
              </a:p>
            </p:txBody>
          </p:sp>
        </p:grpSp>
        <p:sp>
          <p:nvSpPr>
            <p:cNvPr id="13" name="テキスト ボックス 12"/>
            <p:cNvSpPr txBox="1"/>
            <p:nvPr/>
          </p:nvSpPr>
          <p:spPr>
            <a:xfrm>
              <a:off x="855356" y="4820580"/>
              <a:ext cx="15311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b="1" dirty="0" smtClean="0"/>
                <a:t>BD cell</a:t>
              </a:r>
              <a:endParaRPr kumimoji="1" lang="ja-JP" altLang="en-US" sz="2000" b="1" dirty="0"/>
            </a:p>
          </p:txBody>
        </p:sp>
      </p:grpSp>
      <p:grpSp>
        <p:nvGrpSpPr>
          <p:cNvPr id="7" name="グループ化 6"/>
          <p:cNvGrpSpPr/>
          <p:nvPr/>
        </p:nvGrpSpPr>
        <p:grpSpPr>
          <a:xfrm>
            <a:off x="6080055" y="1909595"/>
            <a:ext cx="3063945" cy="3319224"/>
            <a:chOff x="1805433" y="2451668"/>
            <a:chExt cx="2461848" cy="2801923"/>
          </a:xfrm>
        </p:grpSpPr>
        <p:pic>
          <p:nvPicPr>
            <p:cNvPr id="2050" name="Picture 2" descr="C:\Users\higo\2013\X-band\TD24R05#2\Run 31\Run31 BD cell distribution second hot spo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5433" y="2451668"/>
              <a:ext cx="2461848" cy="2801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テキスト ボックス 5"/>
            <p:cNvSpPr txBox="1"/>
            <p:nvPr/>
          </p:nvSpPr>
          <p:spPr>
            <a:xfrm>
              <a:off x="1805433" y="2489724"/>
              <a:ext cx="151426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400" b="1" dirty="0" smtClean="0"/>
                <a:t>Run 31</a:t>
              </a:r>
            </a:p>
            <a:p>
              <a:r>
                <a:rPr lang="en-US" altLang="ja-JP" sz="1600" b="1" dirty="0" smtClean="0"/>
                <a:t>2122—2169 </a:t>
              </a:r>
              <a:r>
                <a:rPr lang="en-US" altLang="ja-JP" sz="1600" b="1" dirty="0" err="1" smtClean="0"/>
                <a:t>hrs</a:t>
              </a:r>
              <a:endParaRPr kumimoji="1" lang="ja-JP" altLang="en-US" sz="1600" b="1" dirty="0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3169475" y="2005416"/>
            <a:ext cx="2822341" cy="2864719"/>
            <a:chOff x="3169475" y="2005416"/>
            <a:chExt cx="2822341" cy="2864719"/>
          </a:xfrm>
        </p:grpSpPr>
        <p:pic>
          <p:nvPicPr>
            <p:cNvPr id="2054" name="Picture 6" descr="C:\Users\higo\2013\X-band\TD24R05#2\temporary from Pistachio\Run 27\run 27 BD cell distribution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9475" y="2005416"/>
              <a:ext cx="2822341" cy="2864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テキスト ボックス 17"/>
            <p:cNvSpPr txBox="1"/>
            <p:nvPr/>
          </p:nvSpPr>
          <p:spPr>
            <a:xfrm>
              <a:off x="3680545" y="2204864"/>
              <a:ext cx="180020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800" b="1" dirty="0"/>
                <a:t>Run </a:t>
              </a:r>
              <a:r>
                <a:rPr lang="en-US" altLang="ja-JP" sz="2800" b="1" dirty="0" smtClean="0"/>
                <a:t>27</a:t>
              </a:r>
              <a:endParaRPr lang="en-US" altLang="ja-JP" sz="2800" b="1" dirty="0"/>
            </a:p>
            <a:p>
              <a:r>
                <a:rPr lang="en-US" altLang="ja-JP" b="1" dirty="0" smtClean="0"/>
                <a:t>1797—1863 </a:t>
              </a:r>
              <a:r>
                <a:rPr lang="en-US" altLang="ja-JP" b="1" dirty="0" err="1" smtClean="0"/>
                <a:t>hrs</a:t>
              </a:r>
              <a:endParaRPr lang="ja-JP" altLang="en-US" b="1" dirty="0"/>
            </a:p>
          </p:txBody>
        </p:sp>
      </p:grpSp>
      <p:sp>
        <p:nvSpPr>
          <p:cNvPr id="17" name="右矢印 16"/>
          <p:cNvSpPr/>
          <p:nvPr/>
        </p:nvSpPr>
        <p:spPr>
          <a:xfrm>
            <a:off x="5900035" y="3126621"/>
            <a:ext cx="360040" cy="3892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右矢印 11"/>
          <p:cNvSpPr/>
          <p:nvPr/>
        </p:nvSpPr>
        <p:spPr>
          <a:xfrm>
            <a:off x="3023948" y="3126621"/>
            <a:ext cx="360040" cy="3892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下矢印 24"/>
          <p:cNvSpPr/>
          <p:nvPr/>
        </p:nvSpPr>
        <p:spPr>
          <a:xfrm rot="10800000">
            <a:off x="5423338" y="4922176"/>
            <a:ext cx="476697" cy="360421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下矢印 30"/>
          <p:cNvSpPr/>
          <p:nvPr/>
        </p:nvSpPr>
        <p:spPr>
          <a:xfrm rot="10800000">
            <a:off x="6545661" y="5185442"/>
            <a:ext cx="476697" cy="360421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下矢印 31"/>
          <p:cNvSpPr/>
          <p:nvPr/>
        </p:nvSpPr>
        <p:spPr>
          <a:xfrm rot="10800000">
            <a:off x="8244408" y="5199383"/>
            <a:ext cx="476697" cy="360421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下矢印 32"/>
          <p:cNvSpPr/>
          <p:nvPr/>
        </p:nvSpPr>
        <p:spPr>
          <a:xfrm rot="10800000">
            <a:off x="556398" y="4591385"/>
            <a:ext cx="1984491" cy="180211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283967" y="5258825"/>
            <a:ext cx="1976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</a:rPr>
              <a:t>Downstream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022272" y="5643536"/>
            <a:ext cx="1523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FF0000"/>
                </a:solidFill>
              </a:rPr>
              <a:t>Up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stream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783095" y="5315031"/>
            <a:ext cx="1976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00B050"/>
                </a:solidFill>
              </a:rPr>
              <a:t>No bad cell</a:t>
            </a:r>
            <a:endParaRPr kumimoji="1" lang="ja-JP" alt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886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0928" y="69304"/>
            <a:ext cx="8229600" cy="911424"/>
          </a:xfrm>
        </p:spPr>
        <p:txBody>
          <a:bodyPr/>
          <a:lstStyle/>
          <a:p>
            <a:r>
              <a:rPr kumimoji="1" lang="en-US" altLang="ja-JP" b="1" dirty="0" smtClean="0"/>
              <a:t>Hot spots localized in each cell</a:t>
            </a:r>
            <a:endParaRPr kumimoji="1" lang="ja-JP" altLang="en-US" b="1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25</a:t>
            </a:fld>
            <a:endParaRPr kumimoji="1"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4860032" y="1109825"/>
            <a:ext cx="3560502" cy="4383044"/>
            <a:chOff x="4499992" y="1295488"/>
            <a:chExt cx="3560502" cy="4383044"/>
          </a:xfrm>
        </p:grpSpPr>
        <p:pic>
          <p:nvPicPr>
            <p:cNvPr id="4098" name="Picture 2" descr="C:\Users\higo\2013\X-band\TD24R05#2\temporary from Pistachio\Run 31\BD cell vs BD phas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1628800"/>
              <a:ext cx="3560502" cy="40497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テキスト ボックス 5"/>
            <p:cNvSpPr txBox="1"/>
            <p:nvPr/>
          </p:nvSpPr>
          <p:spPr>
            <a:xfrm>
              <a:off x="4860032" y="1295488"/>
              <a:ext cx="30229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400" b="1" dirty="0" smtClean="0"/>
                <a:t>Run 31 at 110 MV/m</a:t>
              </a:r>
              <a:endParaRPr kumimoji="1" lang="ja-JP" altLang="en-US" sz="2400" b="1" dirty="0"/>
            </a:p>
          </p:txBody>
        </p:sp>
      </p:grpSp>
      <p:grpSp>
        <p:nvGrpSpPr>
          <p:cNvPr id="9" name="グループ化 8"/>
          <p:cNvGrpSpPr/>
          <p:nvPr/>
        </p:nvGrpSpPr>
        <p:grpSpPr>
          <a:xfrm>
            <a:off x="323528" y="1109827"/>
            <a:ext cx="3589750" cy="4335397"/>
            <a:chOff x="750534" y="1295490"/>
            <a:chExt cx="3589750" cy="4335397"/>
          </a:xfrm>
        </p:grpSpPr>
        <p:pic>
          <p:nvPicPr>
            <p:cNvPr id="4101" name="Picture 5" descr="C:\Users\higo\2013\X-band\TD24R05#2\temporary from Pistachio\Run 27\run 27 BD cell vs BD phas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534" y="1628800"/>
              <a:ext cx="3589750" cy="40020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テキスト ボックス 7"/>
            <p:cNvSpPr txBox="1"/>
            <p:nvPr/>
          </p:nvSpPr>
          <p:spPr>
            <a:xfrm>
              <a:off x="1182582" y="1295490"/>
              <a:ext cx="29573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400" b="1" dirty="0" smtClean="0"/>
                <a:t>Run 27 at 100 MV/m</a:t>
              </a:r>
              <a:endParaRPr kumimoji="1" lang="ja-JP" altLang="en-US" sz="2400" b="1" dirty="0"/>
            </a:p>
          </p:txBody>
        </p:sp>
      </p:grpSp>
      <p:sp>
        <p:nvSpPr>
          <p:cNvPr id="10" name="右矢印 9"/>
          <p:cNvSpPr/>
          <p:nvPr/>
        </p:nvSpPr>
        <p:spPr>
          <a:xfrm>
            <a:off x="4067944" y="3140968"/>
            <a:ext cx="65872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923987" y="5589240"/>
            <a:ext cx="2957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Only downstream</a:t>
            </a:r>
            <a:endParaRPr kumimoji="1" lang="ja-JP" altLang="en-US" sz="2400" b="1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397571" y="5589240"/>
            <a:ext cx="2957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Both up and down</a:t>
            </a:r>
            <a:endParaRPr kumimoji="1" lang="ja-JP" altLang="en-US" sz="2400" b="1" dirty="0"/>
          </a:p>
        </p:txBody>
      </p:sp>
      <p:pic>
        <p:nvPicPr>
          <p:cNvPr id="2050" name="Picture 2" descr="C:\Users\higo\Desktop\yasai_p01_b_1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1003" flipH="1">
            <a:off x="587484" y="1558251"/>
            <a:ext cx="673004" cy="67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higo\Desktop\yasai_p01_b_1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7416">
            <a:off x="5594968" y="1558550"/>
            <a:ext cx="673004" cy="67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higo\Desktop\yasai_p01_b_1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12051">
            <a:off x="7015387" y="4212092"/>
            <a:ext cx="673004" cy="67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236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sz="4800" b="1" dirty="0" smtClean="0"/>
              <a:t>Run 32 </a:t>
            </a:r>
            <a:r>
              <a:rPr lang="en-US" altLang="ja-JP" sz="4800" b="1" dirty="0" smtClean="0"/>
              <a:t>run at 105 MV/m</a:t>
            </a:r>
            <a:br>
              <a:rPr lang="en-US" altLang="ja-JP" sz="4800" b="1" dirty="0" smtClean="0"/>
            </a:br>
            <a:r>
              <a:rPr lang="en-US" altLang="ja-JP" sz="4800" b="1" dirty="0" smtClean="0">
                <a:sym typeface="Wingdings" pitchFamily="2" charset="2"/>
              </a:rPr>
              <a:t>one of the sports disappeared</a:t>
            </a:r>
            <a:endParaRPr kumimoji="1" lang="ja-JP" altLang="en-US" sz="4800" b="1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26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184068" y="4944565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FF0000"/>
                </a:solidFill>
              </a:rPr>
              <a:t>Dominant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38677" y="4567145"/>
            <a:ext cx="33132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0000FF"/>
                </a:solidFill>
              </a:rPr>
              <a:t>BDR = 4.2 X 10</a:t>
            </a:r>
            <a:r>
              <a:rPr lang="en-US" altLang="ja-JP" sz="2400" b="1" baseline="30000" dirty="0">
                <a:solidFill>
                  <a:srgbClr val="0000FF"/>
                </a:solidFill>
              </a:rPr>
              <a:t> </a:t>
            </a:r>
            <a:r>
              <a:rPr kumimoji="1" lang="en-US" altLang="ja-JP" sz="2400" b="1" baseline="30000" dirty="0" smtClean="0">
                <a:solidFill>
                  <a:srgbClr val="0000FF"/>
                </a:solidFill>
              </a:rPr>
              <a:t>-6</a:t>
            </a:r>
          </a:p>
          <a:p>
            <a:pPr algn="ctr"/>
            <a:r>
              <a:rPr lang="en-US" altLang="ja-JP" sz="2400" b="1" dirty="0" smtClean="0">
                <a:solidFill>
                  <a:srgbClr val="0000FF"/>
                </a:solidFill>
              </a:rPr>
              <a:t>A little decreased</a:t>
            </a:r>
          </a:p>
          <a:p>
            <a:pPr algn="ctr"/>
            <a:r>
              <a:rPr lang="en-US" altLang="ja-JP" sz="2400" b="1" dirty="0" smtClean="0">
                <a:solidFill>
                  <a:srgbClr val="0000FF"/>
                </a:solidFill>
              </a:rPr>
              <a:t>due to disappearance of BD </a:t>
            </a:r>
            <a:r>
              <a:rPr lang="en-US" altLang="ja-JP" sz="2400" b="1" dirty="0">
                <a:solidFill>
                  <a:srgbClr val="0000FF"/>
                </a:solidFill>
              </a:rPr>
              <a:t>u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pstream</a:t>
            </a:r>
            <a:r>
              <a:rPr lang="en-US" altLang="ja-JP" sz="2400" b="1" dirty="0">
                <a:solidFill>
                  <a:srgbClr val="0000FF"/>
                </a:solidFill>
              </a:rPr>
              <a:t>?</a:t>
            </a:r>
            <a:endParaRPr kumimoji="1" lang="ja-JP" altLang="en-US" sz="2400" b="1" dirty="0">
              <a:solidFill>
                <a:srgbClr val="0000FF"/>
              </a:solidFill>
            </a:endParaRPr>
          </a:p>
        </p:txBody>
      </p:sp>
      <p:sp>
        <p:nvSpPr>
          <p:cNvPr id="13" name="下矢印 12"/>
          <p:cNvSpPr/>
          <p:nvPr/>
        </p:nvSpPr>
        <p:spPr>
          <a:xfrm rot="10800000">
            <a:off x="5796136" y="4495368"/>
            <a:ext cx="476697" cy="360421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6" name="Picture 2" descr="C:\Users\higo\2013\X-band\TD24R05#2\130127 Run 32\run32_BD VS Time-category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67619"/>
            <a:ext cx="3528392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igo\2013\X-band\TD24R05#2\130127 Run 32\Run32 BD cell distributi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14069"/>
            <a:ext cx="1739634" cy="265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igo\2013\X-band\TD24R05#2\130127 Run 32\Run32 BD cell and phas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010" y="1948143"/>
            <a:ext cx="2239540" cy="254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円/楕円 5"/>
          <p:cNvSpPr/>
          <p:nvPr/>
        </p:nvSpPr>
        <p:spPr>
          <a:xfrm>
            <a:off x="6732240" y="2060848"/>
            <a:ext cx="64807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/>
        </p:nvSpPr>
        <p:spPr>
          <a:xfrm>
            <a:off x="7815226" y="3909857"/>
            <a:ext cx="648072" cy="504056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下矢印 19"/>
          <p:cNvSpPr/>
          <p:nvPr/>
        </p:nvSpPr>
        <p:spPr>
          <a:xfrm rot="10800000">
            <a:off x="7900913" y="4567145"/>
            <a:ext cx="476697" cy="360421"/>
          </a:xfrm>
          <a:prstGeom prst="downArrow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7435223" y="4956677"/>
            <a:ext cx="1246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chemeClr val="bg1">
                    <a:lumMod val="50000"/>
                  </a:schemeClr>
                </a:solidFill>
              </a:rPr>
              <a:t>Gone?</a:t>
            </a:r>
            <a:endParaRPr kumimoji="1" lang="ja-JP" alt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2" name="直線コネクタ 11"/>
          <p:cNvCxnSpPr/>
          <p:nvPr/>
        </p:nvCxnSpPr>
        <p:spPr>
          <a:xfrm flipH="1">
            <a:off x="4268367" y="4413913"/>
            <a:ext cx="190821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下矢印 24"/>
          <p:cNvSpPr/>
          <p:nvPr/>
        </p:nvSpPr>
        <p:spPr>
          <a:xfrm rot="10800000">
            <a:off x="4068294" y="4495369"/>
            <a:ext cx="476697" cy="360421"/>
          </a:xfrm>
          <a:prstGeom prst="downArrow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743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27</a:t>
            </a:fld>
            <a:endParaRPr kumimoji="1" lang="ja-JP" altLang="en-US"/>
          </a:p>
        </p:txBody>
      </p:sp>
      <p:grpSp>
        <p:nvGrpSpPr>
          <p:cNvPr id="16" name="グループ化 15"/>
          <p:cNvGrpSpPr/>
          <p:nvPr/>
        </p:nvGrpSpPr>
        <p:grpSpPr>
          <a:xfrm>
            <a:off x="539552" y="764704"/>
            <a:ext cx="7740352" cy="5405960"/>
            <a:chOff x="539552" y="764704"/>
            <a:chExt cx="7740352" cy="5405960"/>
          </a:xfrm>
        </p:grpSpPr>
        <p:pic>
          <p:nvPicPr>
            <p:cNvPr id="1026" name="Picture 2" descr="C:\Users\higo\2013\X-band\TD24R05#2\000000 Review\Eacc and Width set vs tim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764704"/>
              <a:ext cx="7740352" cy="5405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下矢印 6"/>
            <p:cNvSpPr/>
            <p:nvPr/>
          </p:nvSpPr>
          <p:spPr>
            <a:xfrm rot="10800000">
              <a:off x="5533504" y="1730400"/>
              <a:ext cx="259667" cy="432049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下矢印 7"/>
            <p:cNvSpPr/>
            <p:nvPr/>
          </p:nvSpPr>
          <p:spPr>
            <a:xfrm rot="10800000">
              <a:off x="6176999" y="1514375"/>
              <a:ext cx="259667" cy="432049"/>
            </a:xfrm>
            <a:prstGeom prst="downArrow">
              <a:avLst/>
            </a:prstGeom>
            <a:solidFill>
              <a:srgbClr val="FFC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下矢印 8"/>
            <p:cNvSpPr/>
            <p:nvPr/>
          </p:nvSpPr>
          <p:spPr>
            <a:xfrm rot="10800000" flipV="1">
              <a:off x="6323737" y="1857649"/>
              <a:ext cx="259667" cy="432049"/>
            </a:xfrm>
            <a:prstGeom prst="down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3277752" y="1730399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 smtClean="0">
                  <a:solidFill>
                    <a:srgbClr val="00B050"/>
                  </a:solidFill>
                </a:rPr>
                <a:t>Non</a:t>
              </a:r>
              <a:endParaRPr kumimoji="1" lang="ja-JP" altLang="en-US" b="1" dirty="0">
                <a:solidFill>
                  <a:srgbClr val="00B050"/>
                </a:solidFill>
              </a:endParaRPr>
            </a:p>
          </p:txBody>
        </p:sp>
        <p:sp>
          <p:nvSpPr>
            <p:cNvPr id="13" name="下矢印 12"/>
            <p:cNvSpPr/>
            <p:nvPr/>
          </p:nvSpPr>
          <p:spPr>
            <a:xfrm rot="10800000" flipV="1">
              <a:off x="3437928" y="2073673"/>
              <a:ext cx="259667" cy="321073"/>
            </a:xfrm>
            <a:prstGeom prst="down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下矢印 11"/>
            <p:cNvSpPr/>
            <p:nvPr/>
          </p:nvSpPr>
          <p:spPr>
            <a:xfrm rot="10800000">
              <a:off x="5154890" y="4216676"/>
              <a:ext cx="360041" cy="576064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下矢印 13"/>
            <p:cNvSpPr/>
            <p:nvPr/>
          </p:nvSpPr>
          <p:spPr>
            <a:xfrm rot="10800000">
              <a:off x="4501184" y="4221088"/>
              <a:ext cx="360041" cy="576064"/>
            </a:xfrm>
            <a:prstGeom prst="downArrow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右中かっこ 9"/>
            <p:cNvSpPr/>
            <p:nvPr/>
          </p:nvSpPr>
          <p:spPr>
            <a:xfrm rot="5400000">
              <a:off x="4828151" y="4398903"/>
              <a:ext cx="432048" cy="787676"/>
            </a:xfrm>
            <a:prstGeom prst="rightBrac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4116805" y="4869160"/>
              <a:ext cx="18547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400" b="1" dirty="0" smtClean="0"/>
                <a:t>BDR increase</a:t>
              </a:r>
              <a:endParaRPr kumimoji="1" lang="ja-JP" altLang="en-US" sz="2400" b="1" dirty="0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1487" y="260647"/>
            <a:ext cx="8229600" cy="1250653"/>
          </a:xfrm>
          <a:solidFill>
            <a:schemeClr val="bg1"/>
          </a:solidFill>
        </p:spPr>
        <p:txBody>
          <a:bodyPr/>
          <a:lstStyle/>
          <a:p>
            <a:r>
              <a:rPr kumimoji="1" lang="en-US" altLang="ja-JP" b="1" dirty="0" smtClean="0"/>
              <a:t>TD24R05#2 Processing history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1211687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4800" b="1" dirty="0" smtClean="0"/>
              <a:t>Hot spots</a:t>
            </a:r>
            <a:endParaRPr kumimoji="1" lang="ja-JP" altLang="en-US" sz="4800" b="1" dirty="0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altLang="ja-JP" dirty="0" smtClean="0"/>
              <a:t>Spots appeared after </a:t>
            </a:r>
            <a:r>
              <a:rPr lang="en-US" altLang="ja-JP" dirty="0" smtClean="0">
                <a:solidFill>
                  <a:srgbClr val="FF0000"/>
                </a:solidFill>
              </a:rPr>
              <a:t>long-pulse </a:t>
            </a:r>
            <a:r>
              <a:rPr lang="en-US" altLang="ja-JP" dirty="0" smtClean="0"/>
              <a:t>operation.</a:t>
            </a:r>
          </a:p>
          <a:p>
            <a:r>
              <a:rPr lang="en-US" altLang="ja-JP" dirty="0" smtClean="0"/>
              <a:t>They </a:t>
            </a:r>
            <a:r>
              <a:rPr lang="en-US" altLang="ja-JP" dirty="0" smtClean="0">
                <a:solidFill>
                  <a:srgbClr val="FF0000"/>
                </a:solidFill>
              </a:rPr>
              <a:t>appear </a:t>
            </a:r>
            <a:r>
              <a:rPr lang="en-US" altLang="ja-JP" dirty="0">
                <a:solidFill>
                  <a:srgbClr val="FF0000"/>
                </a:solidFill>
              </a:rPr>
              <a:t>and disappear</a:t>
            </a:r>
            <a:r>
              <a:rPr lang="en-US" altLang="ja-JP" dirty="0"/>
              <a:t>. The appearance may depend on field level, pulse width, etc. </a:t>
            </a:r>
          </a:p>
          <a:p>
            <a:r>
              <a:rPr lang="en-US" altLang="ja-JP" dirty="0"/>
              <a:t>We want to see </a:t>
            </a:r>
            <a:r>
              <a:rPr lang="en-US" altLang="ja-JP" dirty="0" smtClean="0">
                <a:solidFill>
                  <a:srgbClr val="FF0000"/>
                </a:solidFill>
              </a:rPr>
              <a:t>how spots </a:t>
            </a:r>
            <a:r>
              <a:rPr lang="en-US" altLang="ja-JP" dirty="0">
                <a:solidFill>
                  <a:srgbClr val="FF0000"/>
                </a:solidFill>
              </a:rPr>
              <a:t>behave </a:t>
            </a:r>
            <a:r>
              <a:rPr lang="en-US" altLang="ja-JP" dirty="0"/>
              <a:t>in further operation.</a:t>
            </a:r>
          </a:p>
          <a:p>
            <a:r>
              <a:rPr kumimoji="1" lang="en-US" altLang="ja-JP" dirty="0" smtClean="0"/>
              <a:t>This is the </a:t>
            </a:r>
            <a:r>
              <a:rPr kumimoji="1" lang="en-US" altLang="ja-JP" dirty="0" smtClean="0">
                <a:solidFill>
                  <a:srgbClr val="FF0000"/>
                </a:solidFill>
              </a:rPr>
              <a:t>first time for us </a:t>
            </a:r>
            <a:r>
              <a:rPr kumimoji="1" lang="en-US" altLang="ja-JP" dirty="0" smtClean="0"/>
              <a:t>to notice such hot spots, out of 5 prototype structures. Some cases known also at SLAC tests.</a:t>
            </a:r>
          </a:p>
          <a:p>
            <a:r>
              <a:rPr kumimoji="1" lang="en-US" altLang="ja-JP" dirty="0" smtClean="0"/>
              <a:t>We need to </a:t>
            </a:r>
            <a:r>
              <a:rPr kumimoji="1" lang="en-US" altLang="ja-JP" dirty="0" smtClean="0">
                <a:solidFill>
                  <a:srgbClr val="FF0000"/>
                </a:solidFill>
              </a:rPr>
              <a:t>identify the source </a:t>
            </a:r>
            <a:r>
              <a:rPr kumimoji="1" lang="en-US" altLang="ja-JP" dirty="0" smtClean="0"/>
              <a:t>of such spots and establish the technology to be away from them.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6696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26368"/>
          </a:xfrm>
        </p:spPr>
        <p:txBody>
          <a:bodyPr>
            <a:normAutofit/>
          </a:bodyPr>
          <a:lstStyle/>
          <a:p>
            <a:r>
              <a:rPr kumimoji="1" lang="en-US" altLang="ja-JP" sz="4800" b="1" dirty="0" smtClean="0"/>
              <a:t>Wha</a:t>
            </a:r>
            <a:r>
              <a:rPr lang="en-US" altLang="ja-JP" sz="4800" b="1" dirty="0" smtClean="0"/>
              <a:t>t to do for linear collider?</a:t>
            </a:r>
            <a:endParaRPr kumimoji="1" lang="ja-JP" altLang="en-US" sz="4800" b="1" dirty="0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idx="1"/>
          </p:nvPr>
        </p:nvSpPr>
        <p:spPr>
          <a:xfrm>
            <a:off x="611560" y="1268760"/>
            <a:ext cx="8075240" cy="4857403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Evaluate </a:t>
            </a:r>
            <a:r>
              <a:rPr lang="en-US" altLang="ja-JP" dirty="0" smtClean="0"/>
              <a:t>performance and find m</a:t>
            </a:r>
            <a:r>
              <a:rPr kumimoji="1" lang="en-US" altLang="ja-JP" dirty="0" smtClean="0"/>
              <a:t>echanism</a:t>
            </a:r>
          </a:p>
          <a:p>
            <a:r>
              <a:rPr lang="en-US" altLang="ja-JP" dirty="0">
                <a:solidFill>
                  <a:srgbClr val="FF0000"/>
                </a:solidFill>
              </a:rPr>
              <a:t>J</a:t>
            </a:r>
            <a:r>
              <a:rPr lang="en-US" altLang="ja-JP" dirty="0" smtClean="0">
                <a:solidFill>
                  <a:srgbClr val="FF0000"/>
                </a:solidFill>
              </a:rPr>
              <a:t>ust suppress it</a:t>
            </a:r>
          </a:p>
          <a:p>
            <a:pPr lvl="1"/>
            <a:r>
              <a:rPr lang="en-US" altLang="ja-JP" dirty="0" smtClean="0">
                <a:solidFill>
                  <a:srgbClr val="0000FF"/>
                </a:solidFill>
              </a:rPr>
              <a:t>Material</a:t>
            </a:r>
            <a:r>
              <a:rPr lang="en-US" altLang="ja-JP" dirty="0" smtClean="0"/>
              <a:t>?</a:t>
            </a:r>
          </a:p>
          <a:p>
            <a:pPr lvl="2"/>
            <a:r>
              <a:rPr lang="en-US" altLang="ja-JP" dirty="0" smtClean="0"/>
              <a:t>Inclusion, foreign material, or crystal defects, ….</a:t>
            </a:r>
            <a:endParaRPr lang="en-US" altLang="ja-JP" dirty="0"/>
          </a:p>
          <a:p>
            <a:pPr lvl="1"/>
            <a:r>
              <a:rPr lang="en-US" altLang="ja-JP" dirty="0" smtClean="0">
                <a:solidFill>
                  <a:srgbClr val="0000FF"/>
                </a:solidFill>
              </a:rPr>
              <a:t>Fabrication process</a:t>
            </a:r>
            <a:r>
              <a:rPr lang="en-US" altLang="ja-JP" dirty="0" smtClean="0"/>
              <a:t>?</a:t>
            </a:r>
          </a:p>
          <a:p>
            <a:pPr lvl="2"/>
            <a:r>
              <a:rPr lang="en-US" altLang="ja-JP" dirty="0" smtClean="0"/>
              <a:t>Clean environment</a:t>
            </a:r>
          </a:p>
          <a:p>
            <a:pPr lvl="2"/>
            <a:r>
              <a:rPr lang="en-US" altLang="ja-JP" dirty="0"/>
              <a:t>E</a:t>
            </a:r>
            <a:r>
              <a:rPr lang="en-US" altLang="ja-JP" dirty="0" smtClean="0"/>
              <a:t>scape from possible dirty process, ….</a:t>
            </a:r>
          </a:p>
          <a:p>
            <a:pPr lvl="1"/>
            <a:r>
              <a:rPr lang="en-US" altLang="ja-JP" dirty="0" smtClean="0">
                <a:solidFill>
                  <a:srgbClr val="0000FF"/>
                </a:solidFill>
              </a:rPr>
              <a:t>Processin</a:t>
            </a:r>
            <a:r>
              <a:rPr lang="en-US" altLang="ja-JP" dirty="0">
                <a:solidFill>
                  <a:srgbClr val="0000FF"/>
                </a:solidFill>
              </a:rPr>
              <a:t>g</a:t>
            </a:r>
            <a:r>
              <a:rPr lang="en-US" altLang="ja-JP" dirty="0" smtClean="0">
                <a:solidFill>
                  <a:srgbClr val="0000FF"/>
                </a:solidFill>
              </a:rPr>
              <a:t> in practice</a:t>
            </a:r>
          </a:p>
          <a:p>
            <a:pPr lvl="2"/>
            <a:r>
              <a:rPr lang="en-US" altLang="ja-JP" dirty="0" smtClean="0"/>
              <a:t>Any p</a:t>
            </a:r>
            <a:r>
              <a:rPr kumimoji="1" lang="en-US" altLang="ja-JP" dirty="0" smtClean="0"/>
              <a:t>rotocol?, gentle processing?, 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9062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>
          <a:xfrm>
            <a:off x="3080647" y="6284200"/>
            <a:ext cx="2895600" cy="365125"/>
          </a:xfrm>
        </p:spPr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grpSp>
        <p:nvGrpSpPr>
          <p:cNvPr id="33" name="グループ化 32"/>
          <p:cNvGrpSpPr/>
          <p:nvPr/>
        </p:nvGrpSpPr>
        <p:grpSpPr>
          <a:xfrm>
            <a:off x="681286" y="691438"/>
            <a:ext cx="8429625" cy="5957887"/>
            <a:chOff x="357158" y="714356"/>
            <a:chExt cx="8429625" cy="5957887"/>
          </a:xfrm>
        </p:grpSpPr>
        <p:pic>
          <p:nvPicPr>
            <p:cNvPr id="1536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7158" y="714356"/>
              <a:ext cx="8429625" cy="5957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テキスト ボックス 3"/>
            <p:cNvSpPr txBox="1"/>
            <p:nvPr/>
          </p:nvSpPr>
          <p:spPr>
            <a:xfrm>
              <a:off x="394115" y="3318083"/>
              <a:ext cx="1096775" cy="83099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sz="2400" b="1" dirty="0">
                  <a:solidFill>
                    <a:srgbClr val="FF0000"/>
                  </a:solidFill>
                </a:rPr>
                <a:t>KT-1</a:t>
              </a:r>
            </a:p>
            <a:p>
              <a:pPr>
                <a:defRPr/>
              </a:pPr>
              <a:r>
                <a:rPr lang="en-US" altLang="ja-JP" sz="2400" b="1" dirty="0">
                  <a:solidFill>
                    <a:srgbClr val="FF0000"/>
                  </a:solidFill>
                </a:rPr>
                <a:t>X-band</a:t>
              </a:r>
              <a:endParaRPr lang="ja-JP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5365" name="テキスト ボックス 4"/>
            <p:cNvSpPr txBox="1">
              <a:spLocks noChangeArrowheads="1"/>
            </p:cNvSpPr>
            <p:nvPr/>
          </p:nvSpPr>
          <p:spPr bwMode="auto">
            <a:xfrm>
              <a:off x="1785938" y="5500688"/>
              <a:ext cx="979487" cy="646112"/>
            </a:xfrm>
            <a:prstGeom prst="rect">
              <a:avLst/>
            </a:prstGeom>
            <a:solidFill>
              <a:srgbClr val="00B05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b="1" dirty="0"/>
                <a:t>KT-2</a:t>
              </a:r>
            </a:p>
            <a:p>
              <a:r>
                <a:rPr lang="en-US" altLang="ja-JP" b="1" dirty="0"/>
                <a:t>C-band</a:t>
              </a:r>
              <a:endParaRPr lang="ja-JP" altLang="en-US" b="1" dirty="0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6264096" y="2083766"/>
              <a:ext cx="1096775" cy="83099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sz="2400" b="1" dirty="0">
                  <a:solidFill>
                    <a:srgbClr val="FFFF00"/>
                  </a:solidFill>
                </a:rPr>
                <a:t>Nextef</a:t>
              </a:r>
            </a:p>
            <a:p>
              <a:pPr>
                <a:defRPr/>
              </a:pPr>
              <a:r>
                <a:rPr lang="en-US" altLang="ja-JP" sz="2400" b="1" dirty="0">
                  <a:solidFill>
                    <a:srgbClr val="FFFF00"/>
                  </a:solidFill>
                </a:rPr>
                <a:t>X-band</a:t>
              </a:r>
              <a:endParaRPr lang="ja-JP" altLang="en-US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7" name="テキスト ボックス 4"/>
            <p:cNvSpPr txBox="1">
              <a:spLocks noChangeArrowheads="1"/>
            </p:cNvSpPr>
            <p:nvPr/>
          </p:nvSpPr>
          <p:spPr bwMode="auto">
            <a:xfrm>
              <a:off x="4429124" y="4349553"/>
              <a:ext cx="433132" cy="584775"/>
            </a:xfrm>
            <a:prstGeom prst="rect">
              <a:avLst/>
            </a:prstGeom>
            <a:solidFill>
              <a:srgbClr val="00B05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3200" b="1" dirty="0" smtClean="0">
                  <a:solidFill>
                    <a:srgbClr val="FFFF00"/>
                  </a:solidFill>
                </a:rPr>
                <a:t>A</a:t>
              </a:r>
              <a:endParaRPr lang="ja-JP" altLang="en-US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8" name="テキスト ボックス 4"/>
            <p:cNvSpPr txBox="1">
              <a:spLocks noChangeArrowheads="1"/>
            </p:cNvSpPr>
            <p:nvPr/>
          </p:nvSpPr>
          <p:spPr bwMode="auto">
            <a:xfrm>
              <a:off x="5214942" y="3492297"/>
              <a:ext cx="415498" cy="584775"/>
            </a:xfrm>
            <a:prstGeom prst="rect">
              <a:avLst/>
            </a:prstGeom>
            <a:solidFill>
              <a:srgbClr val="00B05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3200" b="1" dirty="0" smtClean="0">
                  <a:solidFill>
                    <a:srgbClr val="FF0000"/>
                  </a:solidFill>
                </a:rPr>
                <a:t>B</a:t>
              </a:r>
              <a:endParaRPr lang="ja-JP" altLang="en-US" sz="32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4" name="直線コネクタ 13"/>
            <p:cNvCxnSpPr/>
            <p:nvPr/>
          </p:nvCxnSpPr>
          <p:spPr>
            <a:xfrm flipV="1">
              <a:off x="395536" y="3789040"/>
              <a:ext cx="1224136" cy="720080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rot="10800000">
              <a:off x="1547664" y="3789040"/>
              <a:ext cx="576064" cy="288032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/>
            <p:cNvCxnSpPr/>
            <p:nvPr/>
          </p:nvCxnSpPr>
          <p:spPr>
            <a:xfrm rot="10800000" flipV="1">
              <a:off x="2123728" y="3789040"/>
              <a:ext cx="432048" cy="216024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/>
            <p:cNvCxnSpPr/>
            <p:nvPr/>
          </p:nvCxnSpPr>
          <p:spPr>
            <a:xfrm rot="10800000">
              <a:off x="2483768" y="3789040"/>
              <a:ext cx="1008112" cy="576064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3491880" y="3861048"/>
              <a:ext cx="2448272" cy="504056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/>
            <p:cNvCxnSpPr/>
            <p:nvPr/>
          </p:nvCxnSpPr>
          <p:spPr>
            <a:xfrm rot="16200000" flipV="1">
              <a:off x="5544108" y="4185084"/>
              <a:ext cx="792088" cy="144016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 rot="10800000">
              <a:off x="5364088" y="4293096"/>
              <a:ext cx="576064" cy="360040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/>
            <p:nvPr/>
          </p:nvCxnSpPr>
          <p:spPr>
            <a:xfrm rot="10800000" flipV="1">
              <a:off x="4288247" y="2996952"/>
              <a:ext cx="1584176" cy="864096"/>
            </a:xfrm>
            <a:prstGeom prst="line">
              <a:avLst/>
            </a:prstGeom>
            <a:ln w="3810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/>
            <p:cNvCxnSpPr/>
            <p:nvPr/>
          </p:nvCxnSpPr>
          <p:spPr>
            <a:xfrm>
              <a:off x="4355976" y="4077072"/>
              <a:ext cx="215994" cy="72008"/>
            </a:xfrm>
            <a:prstGeom prst="line">
              <a:avLst/>
            </a:prstGeom>
            <a:ln w="3810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コネクタ 44"/>
            <p:cNvCxnSpPr>
              <a:stCxn id="7" idx="1"/>
            </p:cNvCxnSpPr>
            <p:nvPr/>
          </p:nvCxnSpPr>
          <p:spPr>
            <a:xfrm flipH="1" flipV="1">
              <a:off x="4427984" y="3997495"/>
              <a:ext cx="1140" cy="644446"/>
            </a:xfrm>
            <a:prstGeom prst="line">
              <a:avLst/>
            </a:prstGeom>
            <a:ln w="3810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テキスト ボックス 26"/>
            <p:cNvSpPr txBox="1"/>
            <p:nvPr/>
          </p:nvSpPr>
          <p:spPr>
            <a:xfrm rot="20898033">
              <a:off x="3088789" y="3714795"/>
              <a:ext cx="14582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KT1-B</a:t>
              </a: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3162336" y="1939750"/>
              <a:ext cx="2045881" cy="46166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sz="2400" b="1" dirty="0" err="1" smtClean="0">
                  <a:solidFill>
                    <a:srgbClr val="FFC000"/>
                  </a:solidFill>
                </a:rPr>
                <a:t>Nextef</a:t>
              </a:r>
              <a:r>
                <a:rPr lang="en-US" altLang="ja-JP" sz="2400" b="1" dirty="0" smtClean="0">
                  <a:solidFill>
                    <a:srgbClr val="FFC000"/>
                  </a:solidFill>
                </a:rPr>
                <a:t> Control</a:t>
              </a:r>
              <a:endParaRPr lang="ja-JP" altLang="en-US" sz="2400" b="1" dirty="0">
                <a:solidFill>
                  <a:srgbClr val="FFC000"/>
                </a:solidFill>
              </a:endParaRPr>
            </a:p>
          </p:txBody>
        </p:sp>
      </p:grpSp>
      <p:sp>
        <p:nvSpPr>
          <p:cNvPr id="30" name="スライド番号プレースホルダ 29"/>
          <p:cNvSpPr>
            <a:spLocks noGrp="1"/>
          </p:cNvSpPr>
          <p:nvPr>
            <p:ph type="sldNum" sz="quarter" idx="12"/>
          </p:nvPr>
        </p:nvSpPr>
        <p:spPr>
          <a:xfrm>
            <a:off x="6509647" y="6284200"/>
            <a:ext cx="2133600" cy="365125"/>
          </a:xfrm>
        </p:spPr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31" name="日付プレースホルダ 30"/>
          <p:cNvSpPr>
            <a:spLocks noGrp="1"/>
          </p:cNvSpPr>
          <p:nvPr>
            <p:ph type="dt" sz="half" idx="10"/>
          </p:nvPr>
        </p:nvSpPr>
        <p:spPr>
          <a:xfrm>
            <a:off x="413647" y="6284200"/>
            <a:ext cx="2133600" cy="365125"/>
          </a:xfrm>
        </p:spPr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15363" name="タイトル 1"/>
          <p:cNvSpPr>
            <a:spLocks noGrp="1"/>
          </p:cNvSpPr>
          <p:nvPr>
            <p:ph type="title"/>
          </p:nvPr>
        </p:nvSpPr>
        <p:spPr>
          <a:xfrm>
            <a:off x="518964" y="187121"/>
            <a:ext cx="8034115" cy="105447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altLang="ja-JP" b="1" dirty="0" err="1" smtClean="0"/>
              <a:t>Nextef</a:t>
            </a:r>
            <a:r>
              <a:rPr lang="en-US" altLang="ja-JP" b="1" dirty="0" smtClean="0"/>
              <a:t> for high gradient R&amp;D</a:t>
            </a:r>
            <a:endParaRPr lang="ja-JP" alt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871437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3888432"/>
          </a:xfrm>
        </p:spPr>
        <p:txBody>
          <a:bodyPr>
            <a:noAutofit/>
          </a:bodyPr>
          <a:lstStyle/>
          <a:p>
            <a:r>
              <a:rPr lang="en-US" altLang="ja-JP" sz="4800" b="1" dirty="0"/>
              <a:t>S</a:t>
            </a:r>
            <a:r>
              <a:rPr kumimoji="1" lang="en-US" altLang="ja-JP" sz="4800" b="1" dirty="0" smtClean="0"/>
              <a:t>etups being prepared to study </a:t>
            </a:r>
            <a:br>
              <a:rPr kumimoji="1" lang="en-US" altLang="ja-JP" sz="4800" b="1" dirty="0" smtClean="0"/>
            </a:br>
            <a:r>
              <a:rPr kumimoji="1" lang="en-US" altLang="ja-JP" sz="4800" b="1" dirty="0" smtClean="0"/>
              <a:t>characteristics and mechanism</a:t>
            </a:r>
            <a:br>
              <a:rPr kumimoji="1" lang="en-US" altLang="ja-JP" sz="4800" b="1" dirty="0" smtClean="0"/>
            </a:br>
            <a:r>
              <a:rPr lang="en-US" altLang="ja-JP" sz="4800" b="1" dirty="0" smtClean="0"/>
              <a:t>of vacuum breakdowns in RF</a:t>
            </a:r>
            <a:endParaRPr kumimoji="1" lang="ja-JP" altLang="en-US" sz="4800" b="1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7117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42852"/>
            <a:ext cx="8929718" cy="1142984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Single-cell studies </a:t>
            </a:r>
            <a:br>
              <a:rPr lang="en-US" altLang="ja-JP" dirty="0" smtClean="0"/>
            </a:br>
            <a:r>
              <a:rPr lang="en-US" altLang="ja-JP" dirty="0" smtClean="0"/>
              <a:t>in preparation or in mind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071538" y="1428736"/>
            <a:ext cx="7429552" cy="4554551"/>
          </a:xfrm>
        </p:spPr>
        <p:txBody>
          <a:bodyPr>
            <a:normAutofit lnSpcReduction="10000"/>
          </a:bodyPr>
          <a:lstStyle/>
          <a:p>
            <a:r>
              <a:rPr lang="en-US" altLang="ja-JP" dirty="0" smtClean="0"/>
              <a:t>Explore </a:t>
            </a:r>
            <a:r>
              <a:rPr lang="en-US" altLang="ja-JP" dirty="0" smtClean="0">
                <a:solidFill>
                  <a:srgbClr val="0066FF"/>
                </a:solidFill>
              </a:rPr>
              <a:t>basic research </a:t>
            </a:r>
            <a:r>
              <a:rPr lang="en-US" altLang="ja-JP" dirty="0" smtClean="0"/>
              <a:t>in a simple geometry </a:t>
            </a:r>
          </a:p>
          <a:p>
            <a:r>
              <a:rPr lang="en-US" altLang="ja-JP" dirty="0" smtClean="0"/>
              <a:t>Center cell is such as the following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>
                <a:solidFill>
                  <a:srgbClr val="0066FF"/>
                </a:solidFill>
              </a:rPr>
              <a:t>Standard</a:t>
            </a:r>
            <a:r>
              <a:rPr lang="en-US" altLang="ja-JP" dirty="0" smtClean="0"/>
              <a:t>: KEK made – SLAC test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/>
              <a:t>Nominal: </a:t>
            </a:r>
            <a:r>
              <a:rPr lang="en-US" altLang="ja-JP" dirty="0" smtClean="0">
                <a:solidFill>
                  <a:srgbClr val="0066FF"/>
                </a:solidFill>
              </a:rPr>
              <a:t>Heavily-damped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/>
              <a:t>Made of </a:t>
            </a:r>
            <a:r>
              <a:rPr lang="en-US" altLang="ja-JP" dirty="0" smtClean="0">
                <a:solidFill>
                  <a:srgbClr val="0066FF"/>
                </a:solidFill>
              </a:rPr>
              <a:t>large-grain material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err="1" smtClean="0"/>
              <a:t>Undamped</a:t>
            </a:r>
            <a:r>
              <a:rPr lang="en-US" altLang="ja-JP" dirty="0" smtClean="0"/>
              <a:t> but </a:t>
            </a:r>
            <a:r>
              <a:rPr lang="en-US" altLang="ja-JP" dirty="0" smtClean="0">
                <a:solidFill>
                  <a:srgbClr val="0066FF"/>
                </a:solidFill>
              </a:rPr>
              <a:t>all-milled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/>
              <a:t>All milled </a:t>
            </a:r>
            <a:r>
              <a:rPr lang="en-US" altLang="ja-JP" dirty="0" smtClean="0">
                <a:solidFill>
                  <a:srgbClr val="0066FF"/>
                </a:solidFill>
              </a:rPr>
              <a:t>quadrant</a:t>
            </a:r>
            <a:r>
              <a:rPr lang="en-US" altLang="ja-JP" dirty="0" smtClean="0"/>
              <a:t> type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>
                <a:solidFill>
                  <a:srgbClr val="0066FF"/>
                </a:solidFill>
              </a:rPr>
              <a:t>Choke-mode</a:t>
            </a:r>
            <a:r>
              <a:rPr lang="en-US" altLang="ja-JP" dirty="0" smtClean="0"/>
              <a:t> type</a:t>
            </a:r>
          </a:p>
          <a:p>
            <a:pPr marL="971550" lvl="1" indent="-514350">
              <a:buFont typeface="+mj-lt"/>
              <a:buAutoNum type="arabicPeriod"/>
            </a:pPr>
            <a:endParaRPr lang="en-US" altLang="ja-JP" dirty="0" smtClean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31</a:t>
            </a:fld>
            <a:endParaRPr kumimoji="1" lang="ja-JP" altLang="en-US"/>
          </a:p>
        </p:txBody>
      </p:sp>
      <p:sp>
        <p:nvSpPr>
          <p:cNvPr id="8" name="角丸四角形 7"/>
          <p:cNvSpPr/>
          <p:nvPr/>
        </p:nvSpPr>
        <p:spPr>
          <a:xfrm>
            <a:off x="1285852" y="2857496"/>
            <a:ext cx="5643602" cy="20002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143636" y="4500570"/>
            <a:ext cx="228601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These are under preparation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588224" y="14518"/>
            <a:ext cx="255577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ja-JP" sz="2000" dirty="0" smtClean="0"/>
              <a:t>HG2012 in April 2012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9108220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3600"/>
              </a:lnSpc>
            </a:pPr>
            <a:r>
              <a:rPr lang="en-US" altLang="ja-JP" sz="4800" b="1" dirty="0" smtClean="0"/>
              <a:t>Study with simple-geometries</a:t>
            </a:r>
            <a:endParaRPr kumimoji="1" lang="ja-JP" altLang="en-US" sz="4800" b="1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824536"/>
          </a:xfrm>
        </p:spPr>
        <p:txBody>
          <a:bodyPr>
            <a:normAutofit fontScale="92500" lnSpcReduction="20000"/>
          </a:bodyPr>
          <a:lstStyle/>
          <a:p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Need to identify the </a:t>
            </a:r>
            <a:r>
              <a:rPr kumimoji="1" lang="en-US" altLang="ja-JP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breakdown mechanism </a:t>
            </a:r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in the relevant field level and including initial processing stage</a:t>
            </a:r>
          </a:p>
          <a:p>
            <a:r>
              <a:rPr lang="en-US" altLang="ja-JP" dirty="0">
                <a:latin typeface="Arial" pitchFamily="34" charset="0"/>
                <a:cs typeface="Arial" pitchFamily="34" charset="0"/>
              </a:rPr>
              <a:t>K</a:t>
            </a:r>
            <a:r>
              <a:rPr lang="en-US" altLang="ja-JP" dirty="0" smtClean="0">
                <a:latin typeface="Arial" pitchFamily="34" charset="0"/>
                <a:cs typeface="Arial" pitchFamily="34" charset="0"/>
              </a:rPr>
              <a:t>ey issue toward stable high gradient operation for </a:t>
            </a:r>
            <a:r>
              <a:rPr lang="en-US" altLang="ja-JP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large-scale machine </a:t>
            </a:r>
            <a:r>
              <a:rPr lang="en-US" altLang="ja-JP" dirty="0" smtClean="0">
                <a:latin typeface="Arial" pitchFamily="34" charset="0"/>
                <a:cs typeface="Arial" pitchFamily="34" charset="0"/>
              </a:rPr>
              <a:t>as CLIC</a:t>
            </a:r>
          </a:p>
          <a:p>
            <a:r>
              <a:rPr lang="en-US" altLang="ja-JP" dirty="0" smtClean="0">
                <a:latin typeface="Arial" pitchFamily="34" charset="0"/>
                <a:cs typeface="Arial" pitchFamily="34" charset="0"/>
              </a:rPr>
              <a:t>Studies with both prototype structures and </a:t>
            </a:r>
            <a:r>
              <a:rPr lang="en-US" altLang="ja-JP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simpler geometries</a:t>
            </a:r>
            <a:r>
              <a:rPr lang="en-US" altLang="ja-JP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dirty="0" smtClean="0">
                <a:latin typeface="Arial" pitchFamily="34" charset="0"/>
                <a:cs typeface="Arial" pitchFamily="34" charset="0"/>
              </a:rPr>
              <a:t>are needed</a:t>
            </a:r>
          </a:p>
          <a:p>
            <a:r>
              <a:rPr lang="en-US" altLang="ja-JP" dirty="0" smtClean="0">
                <a:latin typeface="Arial" pitchFamily="34" charset="0"/>
                <a:cs typeface="Arial" pitchFamily="34" charset="0"/>
              </a:rPr>
              <a:t>KEK prepared the </a:t>
            </a:r>
            <a:r>
              <a:rPr lang="en-US" altLang="ja-JP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second test area </a:t>
            </a:r>
            <a:r>
              <a:rPr lang="en-US" altLang="ja-JP" dirty="0" smtClean="0">
                <a:latin typeface="Arial" pitchFamily="34" charset="0"/>
                <a:cs typeface="Arial" pitchFamily="34" charset="0"/>
              </a:rPr>
              <a:t>(“Shield-B”) for the latter</a:t>
            </a:r>
          </a:p>
          <a:p>
            <a:r>
              <a:rPr lang="en-US" altLang="ja-JP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altLang="ja-JP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lmost ready to start</a:t>
            </a:r>
            <a:r>
              <a:rPr lang="en-US" altLang="ja-JP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ja-JP" dirty="0">
                <a:latin typeface="Arial" pitchFamily="34" charset="0"/>
                <a:cs typeface="Arial" pitchFamily="34" charset="0"/>
              </a:rPr>
              <a:t>j</a:t>
            </a:r>
            <a:r>
              <a:rPr lang="en-US" altLang="ja-JP" dirty="0" smtClean="0">
                <a:latin typeface="Arial" pitchFamily="34" charset="0"/>
                <a:cs typeface="Arial" pitchFamily="34" charset="0"/>
              </a:rPr>
              <a:t>ust waiting for the klystron replacement</a:t>
            </a: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32</a:t>
            </a:fld>
            <a:endParaRPr kumimoji="1" lang="ja-JP" altLang="en-US" dirty="0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3680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323528" y="479376"/>
            <a:ext cx="3995281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sz="4800" b="1" dirty="0" smtClean="0"/>
              <a:t>Strategy in mind</a:t>
            </a:r>
            <a:endParaRPr kumimoji="1" lang="ja-JP" altLang="en-US" sz="4800" b="1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33</a:t>
            </a:fld>
            <a:endParaRPr kumimoji="1" lang="ja-JP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0323" y="1772816"/>
            <a:ext cx="3837597" cy="2492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4685952" y="620688"/>
            <a:ext cx="417460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Proceed to evaluate</a:t>
            </a:r>
          </a:p>
          <a:p>
            <a:r>
              <a:rPr kumimoji="1" lang="en-US" altLang="ja-JP" sz="2800" dirty="0" smtClean="0"/>
              <a:t> </a:t>
            </a:r>
            <a:endParaRPr kumimoji="1" lang="en-US" altLang="ja-JP" sz="800" dirty="0" smtClean="0"/>
          </a:p>
          <a:p>
            <a:r>
              <a:rPr lang="en-US" altLang="ja-JP" sz="2800" dirty="0" smtClean="0">
                <a:solidFill>
                  <a:srgbClr val="0000FF"/>
                </a:solidFill>
              </a:rPr>
              <a:t>D</a:t>
            </a:r>
            <a:r>
              <a:rPr kumimoji="1" lang="en-US" altLang="ja-JP" sz="2800" dirty="0" smtClean="0">
                <a:solidFill>
                  <a:srgbClr val="0000FF"/>
                </a:solidFill>
              </a:rPr>
              <a:t>a</a:t>
            </a:r>
            <a:r>
              <a:rPr lang="en-US" altLang="ja-JP" sz="2800" dirty="0" smtClean="0">
                <a:solidFill>
                  <a:srgbClr val="0000FF"/>
                </a:solidFill>
              </a:rPr>
              <a:t>m</a:t>
            </a:r>
            <a:r>
              <a:rPr kumimoji="1" lang="en-US" altLang="ja-JP" sz="2800" dirty="0" smtClean="0">
                <a:solidFill>
                  <a:srgbClr val="0000FF"/>
                </a:solidFill>
              </a:rPr>
              <a:t>ped cell</a:t>
            </a:r>
          </a:p>
          <a:p>
            <a:r>
              <a:rPr lang="en-US" altLang="ja-JP" sz="2800" dirty="0" smtClean="0"/>
              <a:t>     Damping aperture shape</a:t>
            </a:r>
            <a:endParaRPr lang="en-US" altLang="ja-JP" sz="2800" dirty="0"/>
          </a:p>
          <a:p>
            <a:r>
              <a:rPr lang="en-US" altLang="ja-JP" sz="2800" dirty="0" smtClean="0">
                <a:solidFill>
                  <a:srgbClr val="0000FF"/>
                </a:solidFill>
              </a:rPr>
              <a:t>M</a:t>
            </a:r>
            <a:r>
              <a:rPr kumimoji="1" lang="en-US" altLang="ja-JP" sz="2800" dirty="0" smtClean="0">
                <a:solidFill>
                  <a:srgbClr val="0000FF"/>
                </a:solidFill>
              </a:rPr>
              <a:t>aterial</a:t>
            </a:r>
          </a:p>
          <a:p>
            <a:r>
              <a:rPr lang="en-US" altLang="ja-JP" sz="2800" dirty="0"/>
              <a:t> </a:t>
            </a:r>
            <a:r>
              <a:rPr lang="en-US" altLang="ja-JP" sz="2800" dirty="0" smtClean="0"/>
              <a:t>     HIP, …..</a:t>
            </a:r>
          </a:p>
          <a:p>
            <a:r>
              <a:rPr lang="en-US" altLang="ja-JP" sz="2800" dirty="0" smtClean="0">
                <a:solidFill>
                  <a:srgbClr val="0000FF"/>
                </a:solidFill>
              </a:rPr>
              <a:t>Fabrication</a:t>
            </a:r>
          </a:p>
          <a:p>
            <a:r>
              <a:rPr lang="en-US" altLang="ja-JP" sz="2800" dirty="0"/>
              <a:t> </a:t>
            </a:r>
            <a:r>
              <a:rPr lang="en-US" altLang="ja-JP" sz="2800" dirty="0" smtClean="0"/>
              <a:t>    Turning </a:t>
            </a:r>
            <a:r>
              <a:rPr lang="en-US" altLang="ja-JP" sz="2800" dirty="0" err="1" smtClean="0"/>
              <a:t>vs</a:t>
            </a:r>
            <a:r>
              <a:rPr lang="en-US" altLang="ja-JP" sz="2800" dirty="0" smtClean="0"/>
              <a:t>  Milling</a:t>
            </a:r>
          </a:p>
          <a:p>
            <a:r>
              <a:rPr lang="en-US" altLang="ja-JP" sz="2800" dirty="0"/>
              <a:t> </a:t>
            </a:r>
            <a:r>
              <a:rPr lang="en-US" altLang="ja-JP" sz="2800" dirty="0" smtClean="0"/>
              <a:t>     Heat treatments</a:t>
            </a:r>
          </a:p>
          <a:p>
            <a:r>
              <a:rPr lang="en-US" altLang="ja-JP" sz="2800" dirty="0"/>
              <a:t> </a:t>
            </a:r>
            <a:r>
              <a:rPr lang="en-US" altLang="ja-JP" sz="2800" dirty="0" smtClean="0"/>
              <a:t>     Etching</a:t>
            </a:r>
            <a:endParaRPr lang="en-US" altLang="ja-JP" sz="2800" dirty="0"/>
          </a:p>
          <a:p>
            <a:r>
              <a:rPr kumimoji="1" lang="en-US" altLang="ja-JP" sz="2800" dirty="0" smtClean="0">
                <a:solidFill>
                  <a:srgbClr val="0000FF"/>
                </a:solidFill>
              </a:rPr>
              <a:t>Geometry</a:t>
            </a:r>
          </a:p>
          <a:p>
            <a:r>
              <a:rPr lang="en-US" altLang="ja-JP" sz="2800" dirty="0"/>
              <a:t> </a:t>
            </a:r>
            <a:r>
              <a:rPr lang="en-US" altLang="ja-JP" sz="2800" dirty="0" smtClean="0"/>
              <a:t>   Quad</a:t>
            </a:r>
          </a:p>
          <a:p>
            <a:r>
              <a:rPr lang="en-US" altLang="ja-JP" sz="2800" dirty="0"/>
              <a:t> </a:t>
            </a:r>
            <a:r>
              <a:rPr lang="en-US" altLang="ja-JP" sz="2800" dirty="0" smtClean="0"/>
              <a:t>   Choke</a:t>
            </a:r>
            <a:endParaRPr kumimoji="1" lang="ja-JP" altLang="en-US" sz="28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93504" y="4385384"/>
            <a:ext cx="37444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Start with a single-cell setup in nominal design</a:t>
            </a:r>
            <a:r>
              <a:rPr lang="en-US" altLang="ja-JP" sz="2800" dirty="0"/>
              <a:t> </a:t>
            </a:r>
            <a:r>
              <a:rPr lang="en-US" altLang="ja-JP" sz="2800" dirty="0" smtClean="0"/>
              <a:t>and nominal</a:t>
            </a:r>
            <a:r>
              <a:rPr kumimoji="1" lang="en-US" altLang="ja-JP" sz="2800" dirty="0" smtClean="0"/>
              <a:t> fabrication method</a:t>
            </a:r>
          </a:p>
        </p:txBody>
      </p:sp>
    </p:spTree>
    <p:extLst>
      <p:ext uri="{BB962C8B-B14F-4D97-AF65-F5344CB8AC3E}">
        <p14:creationId xmlns:p14="http://schemas.microsoft.com/office/powerpoint/2010/main" val="139162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3" descr="C:\Users\mouse\Desktop\GGG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0"/>
          <a:stretch/>
        </p:blipFill>
        <p:spPr bwMode="auto">
          <a:xfrm>
            <a:off x="201643" y="1863306"/>
            <a:ext cx="6834025" cy="429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34</a:t>
            </a:fld>
            <a:endParaRPr kumimoji="1" lang="ja-JP" altLang="en-US" dirty="0"/>
          </a:p>
        </p:txBody>
      </p:sp>
      <p:sp>
        <p:nvSpPr>
          <p:cNvPr id="43" name="タイトル 1"/>
          <p:cNvSpPr>
            <a:spLocks noGrp="1"/>
          </p:cNvSpPr>
          <p:nvPr>
            <p:ph type="title"/>
          </p:nvPr>
        </p:nvSpPr>
        <p:spPr>
          <a:xfrm>
            <a:off x="248444" y="222573"/>
            <a:ext cx="5004048" cy="1640733"/>
          </a:xfrm>
        </p:spPr>
        <p:txBody>
          <a:bodyPr>
            <a:normAutofit/>
          </a:bodyPr>
          <a:lstStyle/>
          <a:p>
            <a:pPr>
              <a:lnSpc>
                <a:spcPts val="3600"/>
              </a:lnSpc>
            </a:pPr>
            <a:r>
              <a:rPr lang="en-US" altLang="ja-JP" sz="4000" b="1" dirty="0" smtClean="0"/>
              <a:t>Quad with large Chamfer (R=400</a:t>
            </a:r>
            <a:r>
              <a:rPr lang="en-US" altLang="ja-JP" sz="4000" b="1" dirty="0" smtClean="0">
                <a:latin typeface="Symbol" pitchFamily="18" charset="2"/>
              </a:rPr>
              <a:t>m</a:t>
            </a:r>
            <a:r>
              <a:rPr lang="en-US" altLang="ja-JP" sz="4000" b="1" dirty="0" smtClean="0"/>
              <a:t>m)</a:t>
            </a:r>
            <a:br>
              <a:rPr lang="en-US" altLang="ja-JP" sz="4000" b="1" dirty="0" smtClean="0"/>
            </a:br>
            <a:r>
              <a:rPr lang="en-US" altLang="ja-JP" sz="4000" b="1" dirty="0" smtClean="0"/>
              <a:t>with single-cell setup</a:t>
            </a:r>
            <a:endParaRPr kumimoji="1" lang="ja-JP" altLang="en-US" sz="4000" b="1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18270" y="5152171"/>
            <a:ext cx="518469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To understand why quad-type does not perform well under high gradient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and possibly cure the problem!?</a:t>
            </a:r>
            <a:r>
              <a:rPr kumimoji="1" lang="en-US" altLang="ja-JP" sz="2400" dirty="0" smtClean="0"/>
              <a:t> </a:t>
            </a:r>
            <a:endParaRPr kumimoji="1" lang="ja-JP" altLang="en-US" sz="2400" dirty="0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600612"/>
            <a:ext cx="3730947" cy="279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テキスト ボックス 11"/>
          <p:cNvSpPr txBox="1"/>
          <p:nvPr/>
        </p:nvSpPr>
        <p:spPr>
          <a:xfrm>
            <a:off x="7380548" y="3604640"/>
            <a:ext cx="1570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Shield-B</a:t>
            </a:r>
            <a:endParaRPr kumimoji="1" lang="ja-JP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4" t="15250" r="24653" b="1838"/>
          <a:stretch/>
        </p:blipFill>
        <p:spPr bwMode="auto">
          <a:xfrm>
            <a:off x="5899814" y="122522"/>
            <a:ext cx="3244185" cy="3306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直線矢印コネクタ 8"/>
          <p:cNvCxnSpPr>
            <a:stCxn id="14" idx="0"/>
          </p:cNvCxnSpPr>
          <p:nvPr/>
        </p:nvCxnSpPr>
        <p:spPr>
          <a:xfrm flipH="1" flipV="1">
            <a:off x="7974281" y="932214"/>
            <a:ext cx="189482" cy="177108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7183526" y="2703300"/>
            <a:ext cx="1960473" cy="5640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kumimoji="1" lang="en-US" altLang="ja-JP" sz="2000" dirty="0" smtClean="0"/>
              <a:t>R=400</a:t>
            </a:r>
            <a:r>
              <a:rPr kumimoji="1" lang="en-US" altLang="ja-JP" sz="2000" dirty="0" smtClean="0">
                <a:latin typeface="Symbol" pitchFamily="18" charset="2"/>
              </a:rPr>
              <a:t>m</a:t>
            </a:r>
            <a:r>
              <a:rPr kumimoji="1" lang="en-US" altLang="ja-JP" sz="2000" dirty="0" smtClean="0"/>
              <a:t>m</a:t>
            </a:r>
          </a:p>
          <a:p>
            <a:pPr algn="ctr">
              <a:lnSpc>
                <a:spcPts val="1800"/>
              </a:lnSpc>
            </a:pPr>
            <a:r>
              <a:rPr lang="en-US" altLang="ja-JP" sz="2000" dirty="0" smtClean="0"/>
              <a:t>(Round Chamfer)</a:t>
            </a:r>
            <a:endParaRPr kumimoji="1" lang="ja-JP" altLang="en-US" sz="2000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833177" y="1770205"/>
            <a:ext cx="154382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kumimoji="1" lang="en-US" altLang="ja-JP" sz="2000" dirty="0" smtClean="0"/>
              <a:t>0.1mm gap</a:t>
            </a:r>
            <a:endParaRPr lang="en-US" altLang="ja-JP" sz="2000" dirty="0"/>
          </a:p>
          <a:p>
            <a:pPr algn="ctr">
              <a:lnSpc>
                <a:spcPts val="1800"/>
              </a:lnSpc>
            </a:pPr>
            <a:r>
              <a:rPr kumimoji="1" lang="en-US" altLang="ja-JP" sz="2000" dirty="0" smtClean="0"/>
              <a:t>between</a:t>
            </a:r>
          </a:p>
          <a:p>
            <a:pPr algn="ctr">
              <a:lnSpc>
                <a:spcPts val="1800"/>
              </a:lnSpc>
            </a:pPr>
            <a:r>
              <a:rPr lang="en-US" altLang="ja-JP" sz="2000" dirty="0" smtClean="0"/>
              <a:t>facing planes</a:t>
            </a:r>
            <a:endParaRPr kumimoji="1" lang="ja-JP" altLang="en-US" sz="2000" dirty="0"/>
          </a:p>
        </p:txBody>
      </p:sp>
      <p:cxnSp>
        <p:nvCxnSpPr>
          <p:cNvPr id="24" name="直線矢印コネクタ 23"/>
          <p:cNvCxnSpPr/>
          <p:nvPr/>
        </p:nvCxnSpPr>
        <p:spPr>
          <a:xfrm flipV="1">
            <a:off x="6662057" y="1074718"/>
            <a:ext cx="484652" cy="70104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398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0228"/>
          </a:xfrm>
        </p:spPr>
        <p:txBody>
          <a:bodyPr>
            <a:noAutofit/>
          </a:bodyPr>
          <a:lstStyle/>
          <a:p>
            <a:r>
              <a:rPr kumimoji="1" lang="en-US" altLang="ja-JP" sz="3200" dirty="0" smtClean="0"/>
              <a:t>Field Enhancement due to the </a:t>
            </a:r>
            <a:r>
              <a:rPr lang="en-US" altLang="ja-JP" sz="3200" dirty="0" smtClean="0"/>
              <a:t>C</a:t>
            </a:r>
            <a:r>
              <a:rPr kumimoji="1" lang="en-US" altLang="ja-JP" sz="3200" dirty="0" smtClean="0"/>
              <a:t>oncave Structure</a:t>
            </a:r>
            <a:endParaRPr kumimoji="1" lang="ja-JP" altLang="en-US" sz="3200" dirty="0"/>
          </a:p>
        </p:txBody>
      </p:sp>
      <p:pic>
        <p:nvPicPr>
          <p:cNvPr id="4" name="Picture 2" descr="M:\var\results\X\GGG.bmp"/>
          <p:cNvPicPr>
            <a:picLocks noChangeAspect="1" noChangeArrowheads="1"/>
          </p:cNvPicPr>
          <p:nvPr/>
        </p:nvPicPr>
        <p:blipFill>
          <a:blip r:embed="rId2" cstate="print"/>
          <a:srcRect l="3931" t="10283" r="19506" b="15575"/>
          <a:stretch>
            <a:fillRect/>
          </a:stretch>
        </p:blipFill>
        <p:spPr bwMode="auto">
          <a:xfrm>
            <a:off x="-1" y="1007001"/>
            <a:ext cx="2664221" cy="1724628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4692" t="23310" r="17193" b="2540"/>
          <a:stretch>
            <a:fillRect/>
          </a:stretch>
        </p:blipFill>
        <p:spPr bwMode="auto">
          <a:xfrm>
            <a:off x="5561102" y="2100821"/>
            <a:ext cx="3582898" cy="433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9371" t="14344" r="11478" b="3229"/>
          <a:stretch>
            <a:fillRect/>
          </a:stretch>
        </p:blipFill>
        <p:spPr bwMode="auto">
          <a:xfrm>
            <a:off x="2864806" y="1886685"/>
            <a:ext cx="2610020" cy="2515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 l="10040" t="10240" r="12088" b="3947"/>
          <a:stretch>
            <a:fillRect/>
          </a:stretch>
        </p:blipFill>
        <p:spPr bwMode="auto">
          <a:xfrm>
            <a:off x="2916822" y="4493857"/>
            <a:ext cx="2614691" cy="236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 l="29680" t="38815" r="12046" b="23420"/>
          <a:stretch>
            <a:fillRect/>
          </a:stretch>
        </p:blipFill>
        <p:spPr bwMode="auto">
          <a:xfrm>
            <a:off x="0" y="3082028"/>
            <a:ext cx="2809875" cy="145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直線矢印コネクタ 9"/>
          <p:cNvCxnSpPr>
            <a:endCxn id="14" idx="2"/>
          </p:cNvCxnSpPr>
          <p:nvPr/>
        </p:nvCxnSpPr>
        <p:spPr>
          <a:xfrm flipV="1">
            <a:off x="0" y="1574462"/>
            <a:ext cx="1380413" cy="1688763"/>
          </a:xfrm>
          <a:prstGeom prst="straightConnector1">
            <a:avLst/>
          </a:prstGeom>
          <a:ln w="19050">
            <a:solidFill>
              <a:srgbClr val="39F03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/>
          <p:cNvCxnSpPr>
            <a:endCxn id="14" idx="6"/>
          </p:cNvCxnSpPr>
          <p:nvPr/>
        </p:nvCxnSpPr>
        <p:spPr>
          <a:xfrm flipH="1" flipV="1">
            <a:off x="1638298" y="1574462"/>
            <a:ext cx="1162052" cy="1698289"/>
          </a:xfrm>
          <a:prstGeom prst="straightConnector1">
            <a:avLst/>
          </a:prstGeom>
          <a:ln w="19050">
            <a:solidFill>
              <a:srgbClr val="39F03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5"/>
          <p:cNvSpPr>
            <a:spLocks noChangeArrowheads="1"/>
          </p:cNvSpPr>
          <p:nvPr/>
        </p:nvSpPr>
        <p:spPr bwMode="auto">
          <a:xfrm>
            <a:off x="0" y="3566186"/>
            <a:ext cx="63831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200" dirty="0"/>
              <a:t>Copper</a:t>
            </a:r>
            <a:endParaRPr lang="ja-JP" altLang="en-US" sz="1200" dirty="0"/>
          </a:p>
        </p:txBody>
      </p:sp>
      <p:sp>
        <p:nvSpPr>
          <p:cNvPr id="13" name="正方形/長方形 15"/>
          <p:cNvSpPr>
            <a:spLocks noChangeArrowheads="1"/>
          </p:cNvSpPr>
          <p:nvPr/>
        </p:nvSpPr>
        <p:spPr bwMode="auto">
          <a:xfrm>
            <a:off x="0" y="3936333"/>
            <a:ext cx="68582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200" dirty="0" smtClean="0"/>
              <a:t>Vacuum</a:t>
            </a:r>
            <a:endParaRPr lang="ja-JP" altLang="en-US" sz="1200" dirty="0"/>
          </a:p>
        </p:txBody>
      </p:sp>
      <p:sp>
        <p:nvSpPr>
          <p:cNvPr id="14" name="円/楕円 13"/>
          <p:cNvSpPr/>
          <p:nvPr/>
        </p:nvSpPr>
        <p:spPr>
          <a:xfrm>
            <a:off x="1380413" y="1445875"/>
            <a:ext cx="257885" cy="257173"/>
          </a:xfrm>
          <a:prstGeom prst="ellipse">
            <a:avLst/>
          </a:prstGeom>
          <a:noFill/>
          <a:ln w="28575">
            <a:solidFill>
              <a:srgbClr val="39F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495554" y="706053"/>
            <a:ext cx="5648446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kumimoji="1" lang="en-US" altLang="ja-JP" sz="1600" dirty="0" smtClean="0"/>
              <a:t>Numerically Calculated by the Floating Random Walk Method</a:t>
            </a:r>
          </a:p>
          <a:p>
            <a:pPr>
              <a:lnSpc>
                <a:spcPts val="1600"/>
              </a:lnSpc>
            </a:pPr>
            <a:r>
              <a:rPr lang="en-US" altLang="ja-JP" sz="1600" dirty="0" smtClean="0"/>
              <a:t>with Accuracies Better than  0.5%</a:t>
            </a:r>
          </a:p>
          <a:p>
            <a:r>
              <a:rPr lang="en-US" altLang="ja-JP" sz="1000" dirty="0" smtClean="0"/>
              <a:t>     For more details, see </a:t>
            </a:r>
          </a:p>
          <a:p>
            <a:r>
              <a:rPr lang="en-US" altLang="ja-JP" sz="1000" dirty="0" smtClean="0"/>
              <a:t>        T. Abe, “Study of Surface Field Enhancements due to Fine Structures,”</a:t>
            </a:r>
          </a:p>
          <a:p>
            <a:r>
              <a:rPr lang="en-US" altLang="ja-JP" sz="1000" dirty="0" smtClean="0"/>
              <a:t>        presented at the 8th Annual Meeting of Particle Accelerator Society of Japan, 2011 ,</a:t>
            </a:r>
          </a:p>
          <a:p>
            <a:r>
              <a:rPr lang="en-US" altLang="ja-JP" sz="1000" dirty="0" smtClean="0"/>
              <a:t>        Paper ID:TUPS086.</a:t>
            </a:r>
          </a:p>
        </p:txBody>
      </p:sp>
      <p:sp>
        <p:nvSpPr>
          <p:cNvPr id="25" name="大かっこ 24"/>
          <p:cNvSpPr/>
          <p:nvPr/>
        </p:nvSpPr>
        <p:spPr>
          <a:xfrm>
            <a:off x="3622875" y="1145892"/>
            <a:ext cx="4606725" cy="636607"/>
          </a:xfrm>
          <a:prstGeom prst="bracketPair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Picture 22" descr="C:\Users\tabe\w\HG\X-Band\PASJ2011\Paper\figures\absE_eg.bmp"/>
          <p:cNvPicPr>
            <a:picLocks noChangeAspect="1" noChangeArrowheads="1"/>
          </p:cNvPicPr>
          <p:nvPr/>
        </p:nvPicPr>
        <p:blipFill>
          <a:blip r:embed="rId7" cstate="print"/>
          <a:srcRect l="31100" t="14564" b="20153"/>
          <a:stretch>
            <a:fillRect/>
          </a:stretch>
        </p:blipFill>
        <p:spPr bwMode="auto">
          <a:xfrm>
            <a:off x="162045" y="4885869"/>
            <a:ext cx="2430684" cy="1173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正方形/長方形 15"/>
          <p:cNvSpPr>
            <a:spLocks noChangeArrowheads="1"/>
          </p:cNvSpPr>
          <p:nvPr/>
        </p:nvSpPr>
        <p:spPr bwMode="auto">
          <a:xfrm>
            <a:off x="1276428" y="5202986"/>
            <a:ext cx="10695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400" dirty="0" smtClean="0"/>
              <a:t>|</a:t>
            </a:r>
            <a:r>
              <a:rPr lang="en-US" altLang="ja-JP" sz="1400" dirty="0" smtClean="0">
                <a:latin typeface="AR P明朝体U" pitchFamily="50" charset="-128"/>
                <a:ea typeface="AR P明朝体U" pitchFamily="50" charset="-128"/>
              </a:rPr>
              <a:t>E</a:t>
            </a:r>
            <a:r>
              <a:rPr lang="en-US" altLang="ja-JP" sz="1400" dirty="0" smtClean="0"/>
              <a:t>| or |</a:t>
            </a:r>
            <a:r>
              <a:rPr lang="en-US" altLang="ja-JP" sz="1400" dirty="0" smtClean="0">
                <a:latin typeface="AR P明朝体U" pitchFamily="50" charset="-128"/>
                <a:ea typeface="AR P明朝体U" pitchFamily="50" charset="-128"/>
              </a:rPr>
              <a:t>H</a:t>
            </a:r>
            <a:r>
              <a:rPr lang="en-US" altLang="ja-JP" sz="1400" dirty="0" smtClean="0"/>
              <a:t>|</a:t>
            </a:r>
            <a:endParaRPr lang="ja-JP" altLang="en-US" sz="1400" dirty="0" smtClean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11920" y="4844977"/>
            <a:ext cx="523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E.g.</a:t>
            </a:r>
            <a:endParaRPr kumimoji="1" lang="ja-JP" alt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9" name="フッター プレースホルダー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17" name="スライド番号プレースホルダー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2715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コンテンツ プレースホルダ 11" descr="20130118_143406.tif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2846" y="1026515"/>
            <a:ext cx="3251352" cy="2438514"/>
          </a:xfrm>
          <a:prstGeom prst="rect">
            <a:avLst/>
          </a:prstGeom>
        </p:spPr>
      </p:pic>
      <p:pic>
        <p:nvPicPr>
          <p:cNvPr id="17" name="コンテンツ プレースホルダ 9" descr="20130118_135017.tif"/>
          <p:cNvPicPr>
            <a:picLocks noGrp="1"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72092" y="745426"/>
            <a:ext cx="3104003" cy="2328002"/>
          </a:xfrm>
          <a:prstGeom prst="rect">
            <a:avLst/>
          </a:prstGeom>
        </p:spPr>
      </p:pic>
      <p:pic>
        <p:nvPicPr>
          <p:cNvPr id="13" name="コンテンツ プレースホルダ 8" descr="20130118_132831.tif"/>
          <p:cNvPicPr>
            <a:picLocks noGrp="1"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2846" y="3933056"/>
            <a:ext cx="3276064" cy="2457048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6380" y="0"/>
            <a:ext cx="8229600" cy="810166"/>
          </a:xfrm>
        </p:spPr>
        <p:txBody>
          <a:bodyPr>
            <a:normAutofit fontScale="90000"/>
          </a:bodyPr>
          <a:lstStyle/>
          <a:p>
            <a:r>
              <a:rPr lang="en-US" altLang="ja-JP" b="1" dirty="0" smtClean="0"/>
              <a:t>On-going copper s</a:t>
            </a:r>
            <a:r>
              <a:rPr kumimoji="1" lang="en-US" altLang="ja-JP" b="1" dirty="0" smtClean="0"/>
              <a:t>urface evaluation</a:t>
            </a:r>
            <a:endParaRPr kumimoji="1" lang="ja-JP" altLang="en-US" b="1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36</a:t>
            </a:fld>
            <a:endParaRPr kumimoji="1" lang="ja-JP" altLang="en-US"/>
          </a:p>
        </p:txBody>
      </p:sp>
      <p:pic>
        <p:nvPicPr>
          <p:cNvPr id="8" name="コンテンツ プレースホルダ 3" descr="20130118_111958.tif"/>
          <p:cNvPicPr>
            <a:picLocks noGrp="1"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72092" y="3750343"/>
            <a:ext cx="3240360" cy="2430270"/>
          </a:xfrm>
          <a:prstGeom prst="rect">
            <a:avLst/>
          </a:prstGeom>
        </p:spPr>
      </p:pic>
      <p:grpSp>
        <p:nvGrpSpPr>
          <p:cNvPr id="12" name="グループ化 11"/>
          <p:cNvGrpSpPr/>
          <p:nvPr/>
        </p:nvGrpSpPr>
        <p:grpSpPr>
          <a:xfrm>
            <a:off x="1691680" y="1909426"/>
            <a:ext cx="4968552" cy="3252155"/>
            <a:chOff x="-774444" y="1124744"/>
            <a:chExt cx="4968552" cy="3218405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27584" y="1124744"/>
              <a:ext cx="2664296" cy="2664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0" name="直線矢印コネクタ 9"/>
            <p:cNvCxnSpPr/>
            <p:nvPr/>
          </p:nvCxnSpPr>
          <p:spPr>
            <a:xfrm flipH="1" flipV="1">
              <a:off x="1995056" y="2639293"/>
              <a:ext cx="2055036" cy="127194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円/楕円 10"/>
            <p:cNvSpPr/>
            <p:nvPr/>
          </p:nvSpPr>
          <p:spPr>
            <a:xfrm>
              <a:off x="1835696" y="2423267"/>
              <a:ext cx="216024" cy="21602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円/楕円 13"/>
            <p:cNvSpPr/>
            <p:nvPr/>
          </p:nvSpPr>
          <p:spPr>
            <a:xfrm>
              <a:off x="1551678" y="2399022"/>
              <a:ext cx="216024" cy="21602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5" name="直線矢印コネクタ 14"/>
            <p:cNvCxnSpPr>
              <a:endCxn id="14" idx="3"/>
            </p:cNvCxnSpPr>
            <p:nvPr/>
          </p:nvCxnSpPr>
          <p:spPr>
            <a:xfrm flipV="1">
              <a:off x="-592249" y="2583410"/>
              <a:ext cx="2175563" cy="175973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矢印コネクタ 22"/>
            <p:cNvCxnSpPr>
              <a:endCxn id="11" idx="1"/>
            </p:cNvCxnSpPr>
            <p:nvPr/>
          </p:nvCxnSpPr>
          <p:spPr>
            <a:xfrm>
              <a:off x="-774444" y="1345855"/>
              <a:ext cx="2641776" cy="110904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矢印コネクタ 27"/>
            <p:cNvCxnSpPr/>
            <p:nvPr/>
          </p:nvCxnSpPr>
          <p:spPr>
            <a:xfrm flipH="1">
              <a:off x="1995056" y="1124745"/>
              <a:ext cx="2199052" cy="133214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テキスト ボックス 17"/>
          <p:cNvSpPr txBox="1"/>
          <p:nvPr/>
        </p:nvSpPr>
        <p:spPr>
          <a:xfrm>
            <a:off x="7271439" y="810166"/>
            <a:ext cx="1330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</a:rPr>
              <a:t>End mill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671335" y="1040998"/>
            <a:ext cx="1962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</a:rPr>
              <a:t>Ball End mill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396748" y="4041650"/>
            <a:ext cx="1962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</a:rPr>
              <a:t>Turning lathe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6737355" y="3776884"/>
            <a:ext cx="1962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2400" b="1" dirty="0" smtClean="0">
                <a:solidFill>
                  <a:srgbClr val="FF0000"/>
                </a:solidFill>
              </a:rPr>
              <a:t>Scratch by </a:t>
            </a:r>
            <a:r>
              <a:rPr kumimoji="1" lang="en-US" altLang="ja-JP" sz="2400" b="1" dirty="0" err="1" smtClean="0">
                <a:solidFill>
                  <a:srgbClr val="FF0000"/>
                </a:solidFill>
              </a:rPr>
              <a:t>profilemeter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8076172" y="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0000FF"/>
                </a:solidFill>
              </a:rPr>
              <a:t>Takatomi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  <p:pic>
        <p:nvPicPr>
          <p:cNvPr id="1026" name="Picture 2" descr="C:\Users\higo\2013\X-band\表面評価\クーポン試験\130121 クーポン写真\End Mil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837104"/>
            <a:ext cx="1278559" cy="123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igo\2013\X-band\表面評価\クーポン試験\130121 クーポン写真\Ball End Mil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44464"/>
            <a:ext cx="1000571" cy="113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igo\2013\X-band\表面評価\クーポン試験\130121 クーポン写真\Diamond turning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736" y="4797152"/>
            <a:ext cx="1390240" cy="146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477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igo\Desktop\名称未設定 3のコピ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11" y="1268760"/>
            <a:ext cx="8589363" cy="47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1996" y="125760"/>
            <a:ext cx="9144000" cy="1143000"/>
          </a:xfrm>
        </p:spPr>
        <p:txBody>
          <a:bodyPr>
            <a:noAutofit/>
          </a:bodyPr>
          <a:lstStyle/>
          <a:p>
            <a:r>
              <a:rPr kumimoji="1" lang="en-US" altLang="ja-JP" b="1" dirty="0" smtClean="0"/>
              <a:t>Heat deposit by laser </a:t>
            </a:r>
            <a:br>
              <a:rPr kumimoji="1" lang="en-US" altLang="ja-JP" b="1" dirty="0" smtClean="0"/>
            </a:br>
            <a:r>
              <a:rPr kumimoji="1" lang="en-US" altLang="ja-JP" b="1" dirty="0" smtClean="0"/>
              <a:t>and probed with SR light</a:t>
            </a:r>
            <a:endParaRPr kumimoji="1" lang="ja-JP" altLang="en-US" b="1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9" name="フッター プレースホルダー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10" name="スライド番号プレースホルダー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37</a:t>
            </a:fld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 rot="1194674">
            <a:off x="7604133" y="4203315"/>
            <a:ext cx="1520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/>
              <a:t>SR X-ray</a:t>
            </a:r>
            <a:endParaRPr kumimoji="1" lang="ja-JP" altLang="en-US" sz="2400" b="1" dirty="0"/>
          </a:p>
        </p:txBody>
      </p:sp>
      <p:sp>
        <p:nvSpPr>
          <p:cNvPr id="5" name="右矢印 4"/>
          <p:cNvSpPr/>
          <p:nvPr/>
        </p:nvSpPr>
        <p:spPr>
          <a:xfrm rot="12104426">
            <a:off x="7632698" y="4388078"/>
            <a:ext cx="57606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115615" y="6133056"/>
            <a:ext cx="1622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/>
              <a:t>Drive laser</a:t>
            </a:r>
            <a:endParaRPr kumimoji="1" lang="ja-JP" altLang="en-US" sz="2400" b="1" dirty="0"/>
          </a:p>
        </p:txBody>
      </p:sp>
      <p:sp>
        <p:nvSpPr>
          <p:cNvPr id="8" name="右矢印 7"/>
          <p:cNvSpPr/>
          <p:nvPr/>
        </p:nvSpPr>
        <p:spPr>
          <a:xfrm rot="16200000">
            <a:off x="2450221" y="5953037"/>
            <a:ext cx="57606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4548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ja-JP" b="1" dirty="0" smtClean="0"/>
              <a:t>Crystal evaluation by PF X-ray</a:t>
            </a:r>
            <a:endParaRPr lang="ja-JP" altLang="en-US" b="1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2013/1/29</a:t>
            </a:r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CLIC2013, Nextef, KEK,  Higo</a:t>
            </a: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lang="ja-JP" altLang="en-US" smtClean="0"/>
              <a:pPr/>
              <a:t>38</a:t>
            </a:fld>
            <a:endParaRPr lang="ja-JP" altLang="en-US"/>
          </a:p>
        </p:txBody>
      </p:sp>
      <p:pic>
        <p:nvPicPr>
          <p:cNvPr id="13" name="コンテンツ プレースホルダー 5" descr="Graph39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8" r="-1687"/>
          <a:stretch/>
        </p:blipFill>
        <p:spPr>
          <a:xfrm>
            <a:off x="718146" y="1418480"/>
            <a:ext cx="7167330" cy="4868659"/>
          </a:xfrm>
          <a:prstGeom prst="rect">
            <a:avLst/>
          </a:prstGeom>
        </p:spPr>
      </p:pic>
      <p:sp>
        <p:nvSpPr>
          <p:cNvPr id="14" name="テキスト ボックス 13"/>
          <p:cNvSpPr txBox="1"/>
          <p:nvPr/>
        </p:nvSpPr>
        <p:spPr>
          <a:xfrm>
            <a:off x="724636" y="941426"/>
            <a:ext cx="7447763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 smtClean="0">
                <a:solidFill>
                  <a:srgbClr val="0000FF"/>
                </a:solidFill>
              </a:rPr>
              <a:t>Laser irradiation -&gt; time dependent  angle shift </a:t>
            </a:r>
          </a:p>
          <a:p>
            <a:pPr algn="ctr"/>
            <a:r>
              <a:rPr kumimoji="1" lang="en-US" altLang="ja-JP" sz="2800" b="1" dirty="0" smtClean="0">
                <a:solidFill>
                  <a:srgbClr val="0000FF"/>
                </a:solidFill>
              </a:rPr>
              <a:t>of X-ray Bragg reflection (X. Zhang)</a:t>
            </a:r>
            <a:endParaRPr kumimoji="1" lang="ja-JP" altLang="en-US" sz="2800" b="1" dirty="0">
              <a:solidFill>
                <a:srgbClr val="0000FF"/>
              </a:solidFill>
            </a:endParaRPr>
          </a:p>
        </p:txBody>
      </p:sp>
      <p:cxnSp>
        <p:nvCxnSpPr>
          <p:cNvPr id="16" name="直線矢印コネクタ 15"/>
          <p:cNvCxnSpPr/>
          <p:nvPr/>
        </p:nvCxnSpPr>
        <p:spPr>
          <a:xfrm flipH="1">
            <a:off x="4788024" y="3645024"/>
            <a:ext cx="792088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5580112" y="338010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/>
              <a:t>Before</a:t>
            </a:r>
            <a:endParaRPr kumimoji="1" lang="ja-JP" altLang="en-US" sz="2400" b="1" dirty="0"/>
          </a:p>
        </p:txBody>
      </p:sp>
      <p:cxnSp>
        <p:nvCxnSpPr>
          <p:cNvPr id="18" name="直線矢印コネクタ 17"/>
          <p:cNvCxnSpPr/>
          <p:nvPr/>
        </p:nvCxnSpPr>
        <p:spPr>
          <a:xfrm>
            <a:off x="3203848" y="3068960"/>
            <a:ext cx="936104" cy="631522"/>
          </a:xfrm>
          <a:prstGeom prst="straightConnector1">
            <a:avLst/>
          </a:prstGeom>
          <a:ln w="28575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2195736" y="2466950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66"/>
                </a:solidFill>
              </a:rPr>
              <a:t>33nsec delay</a:t>
            </a:r>
            <a:endParaRPr kumimoji="1" lang="ja-JP" altLang="en-US" sz="2400" b="1" dirty="0">
              <a:solidFill>
                <a:srgbClr val="FF0066"/>
              </a:solidFill>
            </a:endParaRPr>
          </a:p>
        </p:txBody>
      </p:sp>
      <p:cxnSp>
        <p:nvCxnSpPr>
          <p:cNvPr id="22" name="直線矢印コネクタ 21"/>
          <p:cNvCxnSpPr/>
          <p:nvPr/>
        </p:nvCxnSpPr>
        <p:spPr>
          <a:xfrm flipH="1">
            <a:off x="4788024" y="3140968"/>
            <a:ext cx="792088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/>
          <p:cNvSpPr txBox="1"/>
          <p:nvPr/>
        </p:nvSpPr>
        <p:spPr>
          <a:xfrm>
            <a:off x="5576996" y="2897977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</a:rPr>
              <a:t>Afte</a:t>
            </a:r>
            <a:r>
              <a:rPr lang="en-US" altLang="ja-JP" sz="2400" b="1" dirty="0" smtClean="0">
                <a:solidFill>
                  <a:srgbClr val="FF0000"/>
                </a:solidFill>
              </a:rPr>
              <a:t>r 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delay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339752" y="1844824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/>
              <a:t>Shift corresponds to 300 </a:t>
            </a:r>
            <a:r>
              <a:rPr kumimoji="1" lang="en-US" altLang="ja-JP" sz="2400" b="1" dirty="0" err="1" smtClean="0"/>
              <a:t>degC</a:t>
            </a:r>
            <a:endParaRPr kumimoji="1" lang="ja-JP" altLang="en-US" sz="2400" b="1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8076172" y="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0000FF"/>
                </a:solidFill>
              </a:rPr>
              <a:t>Zhang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292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08112"/>
          </a:xfrm>
        </p:spPr>
        <p:txBody>
          <a:bodyPr>
            <a:normAutofit/>
          </a:bodyPr>
          <a:lstStyle/>
          <a:p>
            <a:r>
              <a:rPr lang="en-US" altLang="ja-JP" b="1" dirty="0"/>
              <a:t>P</a:t>
            </a:r>
            <a:r>
              <a:rPr lang="en-US" altLang="ja-JP" b="1" dirty="0" smtClean="0"/>
              <a:t>arameters and next experiment</a:t>
            </a:r>
            <a:endParaRPr kumimoji="1" lang="ja-JP" altLang="en-US" b="1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55576" y="1340768"/>
            <a:ext cx="8003232" cy="4641379"/>
          </a:xfrm>
        </p:spPr>
        <p:txBody>
          <a:bodyPr>
            <a:normAutofit fontScale="85000" lnSpcReduction="20000"/>
          </a:bodyPr>
          <a:lstStyle/>
          <a:p>
            <a:r>
              <a:rPr kumimoji="1" lang="en-US" altLang="ja-JP" dirty="0" smtClean="0">
                <a:solidFill>
                  <a:srgbClr val="0000FF"/>
                </a:solidFill>
              </a:rPr>
              <a:t>Experimental parameters</a:t>
            </a:r>
          </a:p>
          <a:p>
            <a:pPr lvl="1"/>
            <a:r>
              <a:rPr kumimoji="1" lang="en-US" altLang="ja-JP" dirty="0" smtClean="0"/>
              <a:t>Laser: </a:t>
            </a:r>
          </a:p>
          <a:p>
            <a:pPr lvl="2"/>
            <a:r>
              <a:rPr kumimoji="1" lang="en-US" altLang="ja-JP" dirty="0" smtClean="0"/>
              <a:t>YAG-Laser, pulse width 6~8ns,10Hz</a:t>
            </a:r>
          </a:p>
          <a:p>
            <a:pPr lvl="2"/>
            <a:r>
              <a:rPr lang="en-US" altLang="ja-JP" dirty="0"/>
              <a:t>Power:0.5mJ/shot~10mJ/</a:t>
            </a:r>
            <a:r>
              <a:rPr lang="en-US" altLang="ja-JP" dirty="0" smtClean="0"/>
              <a:t>shot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Probe beam diameter:</a:t>
            </a:r>
          </a:p>
          <a:p>
            <a:pPr lvl="2"/>
            <a:r>
              <a:rPr kumimoji="1" lang="en-US" altLang="ja-JP" dirty="0" smtClean="0"/>
              <a:t> x-ray: 60</a:t>
            </a:r>
            <a:r>
              <a:rPr kumimoji="1" lang="en-US" altLang="ja-JP" dirty="0" smtClean="0">
                <a:latin typeface="Symbol" charset="2"/>
                <a:cs typeface="Symbol" charset="2"/>
              </a:rPr>
              <a:t>m</a:t>
            </a:r>
            <a:r>
              <a:rPr kumimoji="1" lang="en-US" altLang="ja-JP" dirty="0" smtClean="0"/>
              <a:t>m, laser:100 </a:t>
            </a:r>
            <a:r>
              <a:rPr lang="en-US" altLang="ja-JP" dirty="0" smtClean="0">
                <a:latin typeface="Symbol" charset="2"/>
                <a:cs typeface="Symbol" charset="2"/>
              </a:rPr>
              <a:t>m</a:t>
            </a:r>
            <a:r>
              <a:rPr lang="en-US" altLang="ja-JP" dirty="0" smtClean="0"/>
              <a:t>m</a:t>
            </a:r>
          </a:p>
          <a:p>
            <a:pPr lvl="1"/>
            <a:r>
              <a:rPr lang="en-US" altLang="ja-JP" dirty="0" smtClean="0"/>
              <a:t>Time resolution:</a:t>
            </a:r>
          </a:p>
          <a:p>
            <a:pPr lvl="2"/>
            <a:r>
              <a:rPr lang="en-US" altLang="ja-JP" dirty="0" smtClean="0"/>
              <a:t>6ns</a:t>
            </a:r>
          </a:p>
          <a:p>
            <a:r>
              <a:rPr lang="en-US" altLang="ja-JP" dirty="0" smtClean="0">
                <a:solidFill>
                  <a:srgbClr val="0000FF"/>
                </a:solidFill>
              </a:rPr>
              <a:t>February experiment</a:t>
            </a:r>
          </a:p>
          <a:p>
            <a:pPr lvl="1"/>
            <a:r>
              <a:rPr lang="en-US" altLang="ja-JP" dirty="0" smtClean="0"/>
              <a:t>Evaluate </a:t>
            </a:r>
            <a:r>
              <a:rPr lang="en-US" altLang="ja-JP" dirty="0" smtClean="0">
                <a:solidFill>
                  <a:srgbClr val="FF0000"/>
                </a:solidFill>
              </a:rPr>
              <a:t>relaxation time </a:t>
            </a:r>
            <a:r>
              <a:rPr lang="en-US" altLang="ja-JP" dirty="0" smtClean="0"/>
              <a:t>of material</a:t>
            </a:r>
            <a:endParaRPr lang="en-US" altLang="ja-JP" dirty="0"/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Irradiation limit </a:t>
            </a:r>
            <a:r>
              <a:rPr lang="en-US" altLang="ja-JP" dirty="0" smtClean="0"/>
              <a:t>for material to mechanically respond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Crystal disruption limit </a:t>
            </a:r>
            <a:r>
              <a:rPr lang="en-US" altLang="ja-JP" dirty="0" smtClean="0"/>
              <a:t>versus power density and cycles of irradiation </a:t>
            </a:r>
          </a:p>
          <a:p>
            <a:endParaRPr lang="en-US" altLang="ja-JP" dirty="0" smtClean="0"/>
          </a:p>
          <a:p>
            <a:pPr marL="57150" indent="0">
              <a:buNone/>
            </a:pPr>
            <a:endParaRPr lang="en-US" altLang="ja-JP" dirty="0" smtClean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1441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pic>
        <p:nvPicPr>
          <p:cNvPr id="1027" name="Picture 3" descr="C:\Users\higo\2012\Picture\120417 Nextef\Nextef in April 2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2180" y="641705"/>
            <a:ext cx="8001024" cy="5163577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3332560" y="4437112"/>
            <a:ext cx="1000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400" b="1" dirty="0" smtClean="0">
                <a:solidFill>
                  <a:srgbClr val="FFFF00"/>
                </a:solidFill>
              </a:rPr>
              <a:t>A</a:t>
            </a:r>
            <a:endParaRPr kumimoji="1" lang="ja-JP" altLang="en-US" sz="5400" b="1" dirty="0">
              <a:solidFill>
                <a:srgbClr val="FFFF0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046956" y="3142035"/>
            <a:ext cx="1000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5400" b="1" dirty="0" smtClean="0">
                <a:solidFill>
                  <a:srgbClr val="FF0000"/>
                </a:solidFill>
              </a:rPr>
              <a:t>B</a:t>
            </a:r>
            <a:endParaRPr kumimoji="1" lang="ja-JP" altLang="en-US" sz="5400" b="1" dirty="0">
              <a:solidFill>
                <a:srgbClr val="FF000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 rot="19164816">
            <a:off x="955185" y="2071691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 smtClean="0">
                <a:solidFill>
                  <a:srgbClr val="FFC000"/>
                </a:solidFill>
              </a:rPr>
              <a:t>Control </a:t>
            </a:r>
            <a:endParaRPr kumimoji="1" lang="ja-JP" altLang="en-US" sz="4000" b="1" dirty="0">
              <a:solidFill>
                <a:srgbClr val="FFC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866462" y="887014"/>
            <a:ext cx="21143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>
                <a:solidFill>
                  <a:srgbClr val="FFFF00"/>
                </a:solidFill>
              </a:rPr>
              <a:t>RF</a:t>
            </a:r>
            <a:r>
              <a:rPr kumimoji="1" lang="ja-JP" altLang="en-US" sz="3200" b="1" dirty="0" smtClean="0">
                <a:solidFill>
                  <a:srgbClr val="FFFF00"/>
                </a:solidFill>
              </a:rPr>
              <a:t> </a:t>
            </a:r>
            <a:r>
              <a:rPr kumimoji="1" lang="en-US" altLang="ja-JP" sz="3200" b="1" dirty="0" smtClean="0">
                <a:solidFill>
                  <a:srgbClr val="FFFF00"/>
                </a:solidFill>
              </a:rPr>
              <a:t>source for A</a:t>
            </a:r>
            <a:endParaRPr kumimoji="1" lang="ja-JP" altLang="en-US" sz="3200" b="1" dirty="0">
              <a:solidFill>
                <a:srgbClr val="FFFF0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32179" y="547458"/>
            <a:ext cx="24872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5400" b="1" dirty="0" smtClean="0">
                <a:solidFill>
                  <a:srgbClr val="00B0F0"/>
                </a:solidFill>
              </a:rPr>
              <a:t>Nextef </a:t>
            </a:r>
            <a:endParaRPr kumimoji="1" lang="ja-JP" altLang="en-US" sz="5400" b="1" dirty="0">
              <a:solidFill>
                <a:srgbClr val="00B0F0"/>
              </a:solidFill>
            </a:endParaRP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grpSp>
        <p:nvGrpSpPr>
          <p:cNvPr id="14" name="グループ化 13"/>
          <p:cNvGrpSpPr/>
          <p:nvPr/>
        </p:nvGrpSpPr>
        <p:grpSpPr>
          <a:xfrm>
            <a:off x="5602081" y="3489114"/>
            <a:ext cx="3272206" cy="2448744"/>
            <a:chOff x="5583092" y="3786379"/>
            <a:chExt cx="3272206" cy="2448744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0913" y="3793856"/>
              <a:ext cx="3254385" cy="2441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" name="グループ化 2"/>
            <p:cNvGrpSpPr/>
            <p:nvPr/>
          </p:nvGrpSpPr>
          <p:grpSpPr>
            <a:xfrm>
              <a:off x="5583092" y="3786379"/>
              <a:ext cx="3254385" cy="2441267"/>
              <a:chOff x="5661314" y="4439266"/>
              <a:chExt cx="3254385" cy="2441267"/>
            </a:xfrm>
          </p:grpSpPr>
          <p:sp>
            <p:nvSpPr>
              <p:cNvPr id="13" name="テキスト ボックス 12"/>
              <p:cNvSpPr txBox="1"/>
              <p:nvPr/>
            </p:nvSpPr>
            <p:spPr>
              <a:xfrm>
                <a:off x="5679135" y="6234202"/>
                <a:ext cx="211431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3200" b="1" dirty="0" smtClean="0">
                    <a:solidFill>
                      <a:srgbClr val="FFFF00"/>
                    </a:solidFill>
                  </a:rPr>
                  <a:t>Shield </a:t>
                </a:r>
                <a:r>
                  <a:rPr kumimoji="1" lang="en-US" altLang="ja-JP" sz="3600" b="1" dirty="0" smtClean="0">
                    <a:solidFill>
                      <a:srgbClr val="FFFF00"/>
                    </a:solidFill>
                  </a:rPr>
                  <a:t>A</a:t>
                </a:r>
                <a:endParaRPr kumimoji="1" lang="ja-JP" altLang="en-US" sz="36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2" name="正方形/長方形 1"/>
              <p:cNvSpPr/>
              <p:nvPr/>
            </p:nvSpPr>
            <p:spPr>
              <a:xfrm>
                <a:off x="5661314" y="4439266"/>
                <a:ext cx="3254385" cy="2441267"/>
              </a:xfrm>
              <a:prstGeom prst="rect">
                <a:avLst/>
              </a:prstGeom>
              <a:noFill/>
              <a:ln w="381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6" name="グループ化 15"/>
          <p:cNvGrpSpPr/>
          <p:nvPr/>
        </p:nvGrpSpPr>
        <p:grpSpPr>
          <a:xfrm>
            <a:off x="5436096" y="404664"/>
            <a:ext cx="3270456" cy="2454885"/>
            <a:chOff x="5566439" y="686581"/>
            <a:chExt cx="3270456" cy="245488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2510" y="686581"/>
              <a:ext cx="3254385" cy="24419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9" name="グループ化 18"/>
            <p:cNvGrpSpPr/>
            <p:nvPr/>
          </p:nvGrpSpPr>
          <p:grpSpPr>
            <a:xfrm>
              <a:off x="5566439" y="700199"/>
              <a:ext cx="3254385" cy="2441267"/>
              <a:chOff x="5661314" y="4439266"/>
              <a:chExt cx="3254385" cy="2441267"/>
            </a:xfrm>
          </p:grpSpPr>
          <p:sp>
            <p:nvSpPr>
              <p:cNvPr id="20" name="テキスト ボックス 19"/>
              <p:cNvSpPr txBox="1"/>
              <p:nvPr/>
            </p:nvSpPr>
            <p:spPr>
              <a:xfrm>
                <a:off x="5679135" y="6234202"/>
                <a:ext cx="211431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3200" b="1" dirty="0" smtClean="0">
                    <a:solidFill>
                      <a:srgbClr val="FF0000"/>
                    </a:solidFill>
                  </a:rPr>
                  <a:t>Shield </a:t>
                </a:r>
                <a:r>
                  <a:rPr lang="en-US" altLang="ja-JP" sz="3600" b="1" dirty="0" smtClean="0">
                    <a:solidFill>
                      <a:srgbClr val="FF0000"/>
                    </a:solidFill>
                  </a:rPr>
                  <a:t>B</a:t>
                </a:r>
                <a:endParaRPr kumimoji="1" lang="ja-JP" altLang="en-US" sz="3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1" name="正方形/長方形 20"/>
              <p:cNvSpPr/>
              <p:nvPr/>
            </p:nvSpPr>
            <p:spPr>
              <a:xfrm>
                <a:off x="5661314" y="4439266"/>
                <a:ext cx="3254385" cy="2441267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0129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251520" y="2204864"/>
            <a:ext cx="8229600" cy="1863080"/>
          </a:xfrm>
        </p:spPr>
        <p:txBody>
          <a:bodyPr>
            <a:noAutofit/>
          </a:bodyPr>
          <a:lstStyle/>
          <a:p>
            <a:r>
              <a:rPr lang="en-US" altLang="ja-JP" b="1" dirty="0" smtClean="0"/>
              <a:t>Efforts to keep and </a:t>
            </a:r>
            <a:r>
              <a:rPr lang="en-US" altLang="ja-JP" b="1" dirty="0"/>
              <a:t>develop </a:t>
            </a:r>
            <a:br>
              <a:rPr lang="en-US" altLang="ja-JP" b="1" dirty="0"/>
            </a:br>
            <a:r>
              <a:rPr lang="en-US" altLang="ja-JP" b="1" dirty="0" smtClean="0"/>
              <a:t>RF </a:t>
            </a:r>
            <a:r>
              <a:rPr lang="en-US" altLang="ja-JP" b="1" dirty="0"/>
              <a:t>power source </a:t>
            </a:r>
            <a:r>
              <a:rPr lang="en-US" altLang="ja-JP" b="1" dirty="0" smtClean="0"/>
              <a:t>for </a:t>
            </a:r>
            <a:r>
              <a:rPr lang="en-US" altLang="ja-JP" b="1" dirty="0" err="1" smtClean="0"/>
              <a:t>Nextef</a:t>
            </a:r>
            <a:endParaRPr kumimoji="1" lang="ja-JP" altLang="en-US" b="1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3603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2114"/>
          </a:xfrm>
        </p:spPr>
        <p:txBody>
          <a:bodyPr/>
          <a:lstStyle/>
          <a:p>
            <a:r>
              <a:rPr kumimoji="1" lang="en-US" altLang="ja-JP" b="1" dirty="0" smtClean="0"/>
              <a:t>RF power sources</a:t>
            </a:r>
            <a:endParaRPr kumimoji="1" lang="ja-JP" altLang="en-US" b="1" dirty="0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idx="1"/>
          </p:nvPr>
        </p:nvSpPr>
        <p:spPr>
          <a:xfrm>
            <a:off x="545010" y="980728"/>
            <a:ext cx="8229600" cy="5030019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dirty="0" smtClean="0">
                <a:solidFill>
                  <a:srgbClr val="0000FF"/>
                </a:solidFill>
              </a:rPr>
              <a:t>Modulator </a:t>
            </a:r>
          </a:p>
          <a:p>
            <a:pPr lvl="1"/>
            <a:r>
              <a:rPr lang="en-US" altLang="ja-JP" dirty="0" smtClean="0"/>
              <a:t>Invertor HV supply robust</a:t>
            </a:r>
          </a:p>
          <a:p>
            <a:pPr lvl="1"/>
            <a:r>
              <a:rPr lang="en-US" altLang="ja-JP" dirty="0" err="1" smtClean="0"/>
              <a:t>Thyratron</a:t>
            </a:r>
            <a:r>
              <a:rPr lang="en-US" altLang="ja-JP" dirty="0" smtClean="0"/>
              <a:t> needs intermittent adjustment or failure</a:t>
            </a:r>
            <a:endParaRPr lang="en-US" altLang="ja-JP" dirty="0"/>
          </a:p>
          <a:p>
            <a:r>
              <a:rPr kumimoji="1" lang="en-US" altLang="ja-JP" dirty="0" smtClean="0">
                <a:solidFill>
                  <a:srgbClr val="0000FF"/>
                </a:solidFill>
              </a:rPr>
              <a:t>PPM Klystrons</a:t>
            </a:r>
          </a:p>
          <a:p>
            <a:pPr lvl="1"/>
            <a:r>
              <a:rPr lang="en-US" altLang="ja-JP" dirty="0" smtClean="0"/>
              <a:t>Three h</a:t>
            </a:r>
            <a:r>
              <a:rPr kumimoji="1" lang="en-US" altLang="ja-JP" dirty="0" smtClean="0"/>
              <a:t>ave been used for nearly 10 years</a:t>
            </a:r>
          </a:p>
          <a:p>
            <a:pPr lvl="1"/>
            <a:r>
              <a:rPr kumimoji="1" lang="en-US" altLang="ja-JP" dirty="0" smtClean="0"/>
              <a:t>Pulse shortening exists</a:t>
            </a:r>
          </a:p>
          <a:p>
            <a:pPr lvl="1"/>
            <a:r>
              <a:rPr lang="en-US" altLang="ja-JP" dirty="0" smtClean="0"/>
              <a:t>But survives at 40MW level</a:t>
            </a:r>
          </a:p>
          <a:p>
            <a:pPr lvl="1"/>
            <a:r>
              <a:rPr lang="en-US" altLang="ja-JP" dirty="0" smtClean="0"/>
              <a:t>Failure in water circuits</a:t>
            </a:r>
          </a:p>
          <a:p>
            <a:pPr lvl="1"/>
            <a:r>
              <a:rPr lang="en-US" altLang="ja-JP" dirty="0" smtClean="0"/>
              <a:t>Not RF-origin failure</a:t>
            </a:r>
          </a:p>
          <a:p>
            <a:r>
              <a:rPr lang="en-US" altLang="ja-JP" dirty="0" smtClean="0">
                <a:solidFill>
                  <a:srgbClr val="0000FF"/>
                </a:solidFill>
              </a:rPr>
              <a:t>Driver for klystron</a:t>
            </a:r>
          </a:p>
          <a:p>
            <a:pPr lvl="1"/>
            <a:r>
              <a:rPr kumimoji="1" lang="en-US" altLang="ja-JP" dirty="0" smtClean="0"/>
              <a:t>Semiconductor amplifier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41</a:t>
            </a:fld>
            <a:endParaRPr kumimoji="1" lang="ja-JP" altLang="en-US"/>
          </a:p>
        </p:txBody>
      </p:sp>
      <p:pic>
        <p:nvPicPr>
          <p:cNvPr id="9" name="Picture 2" descr="060324_Matsumoto_PulseShorteningPPM#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810" y="3068960"/>
            <a:ext cx="4515022" cy="315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348880"/>
            <a:ext cx="1181409" cy="2819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10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539552" y="1916832"/>
            <a:ext cx="7941568" cy="2520280"/>
          </a:xfrm>
        </p:spPr>
        <p:txBody>
          <a:bodyPr>
            <a:noAutofit/>
          </a:bodyPr>
          <a:lstStyle/>
          <a:p>
            <a:r>
              <a:rPr lang="en-US" altLang="ja-JP" sz="5400" b="1" dirty="0" smtClean="0"/>
              <a:t>Effort to re-activate fabrication engineering lead by KEK</a:t>
            </a:r>
            <a:endParaRPr kumimoji="1" lang="ja-JP" altLang="en-US" sz="5400" b="1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450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10" y="184666"/>
            <a:ext cx="8658196" cy="1000108"/>
          </a:xfrm>
        </p:spPr>
        <p:txBody>
          <a:bodyPr>
            <a:normAutofit/>
          </a:bodyPr>
          <a:lstStyle/>
          <a:p>
            <a:r>
              <a:rPr kumimoji="1" lang="en-US" altLang="ja-JP" b="1" dirty="0" smtClean="0"/>
              <a:t>Continue </a:t>
            </a:r>
            <a:r>
              <a:rPr kumimoji="1" lang="en-US" altLang="ja-JP" b="1" dirty="0" smtClean="0"/>
              <a:t>fine parts </a:t>
            </a:r>
            <a:r>
              <a:rPr kumimoji="1" lang="en-US" altLang="ja-JP" b="1" dirty="0" smtClean="0"/>
              <a:t>fabrication </a:t>
            </a:r>
            <a:r>
              <a:rPr kumimoji="1" lang="en-US" altLang="ja-JP" b="1" dirty="0" smtClean="0"/>
              <a:t>+</a:t>
            </a:r>
            <a:endParaRPr kumimoji="1" lang="ja-JP" altLang="en-US" b="1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43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73149" y="1709640"/>
            <a:ext cx="34290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 smtClean="0">
                <a:solidFill>
                  <a:srgbClr val="FF0000"/>
                </a:solidFill>
              </a:rPr>
              <a:t>DDS</a:t>
            </a:r>
            <a:r>
              <a:rPr lang="en-US" altLang="ja-JP" sz="2800" b="1" dirty="0" smtClean="0"/>
              <a:t> </a:t>
            </a:r>
          </a:p>
          <a:p>
            <a:pPr algn="ctr"/>
            <a:r>
              <a:rPr lang="en-US" altLang="ja-JP" sz="2400" b="1" dirty="0" smtClean="0"/>
              <a:t>12 GHz d</a:t>
            </a:r>
            <a:r>
              <a:rPr kumimoji="1" lang="en-US" altLang="ja-JP" sz="2400" b="1" dirty="0" smtClean="0"/>
              <a:t>amped-detuned cells were made</a:t>
            </a:r>
          </a:p>
          <a:p>
            <a:pPr algn="ctr"/>
            <a:r>
              <a:rPr lang="en-US" altLang="ja-JP" sz="2400" b="1" dirty="0" smtClean="0"/>
              <a:t>By KEK</a:t>
            </a:r>
            <a:endParaRPr kumimoji="1" lang="ja-JP" altLang="en-US" sz="2400" b="1" dirty="0"/>
          </a:p>
        </p:txBody>
      </p:sp>
      <p:sp>
        <p:nvSpPr>
          <p:cNvPr id="13" name="角丸四角形 12"/>
          <p:cNvSpPr/>
          <p:nvPr/>
        </p:nvSpPr>
        <p:spPr>
          <a:xfrm>
            <a:off x="467544" y="1565624"/>
            <a:ext cx="3429024" cy="453650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右矢印 10"/>
          <p:cNvSpPr/>
          <p:nvPr/>
        </p:nvSpPr>
        <p:spPr>
          <a:xfrm>
            <a:off x="4111174" y="3429000"/>
            <a:ext cx="432048" cy="10767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8076172" y="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0000FF"/>
                </a:solidFill>
              </a:rPr>
              <a:t>Takatomi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327198" y="2085960"/>
            <a:ext cx="1689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example</a:t>
            </a:r>
            <a:endParaRPr kumimoji="1" lang="ja-JP" altLang="en-US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higo\Desktop\DDS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272" y="2878152"/>
            <a:ext cx="3382005" cy="231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igo\Desktop\名称未設定 2のコピ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672" y="1736788"/>
            <a:ext cx="1879560" cy="142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igo\Desktop\名称未設定 3のコピ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766" y="5174745"/>
            <a:ext cx="3336406" cy="117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higo\Desktop\名称未設定 4のコピー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32" y="3422253"/>
            <a:ext cx="2819048" cy="237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597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1143000"/>
          </a:xfrm>
        </p:spPr>
        <p:txBody>
          <a:bodyPr>
            <a:noAutofit/>
          </a:bodyPr>
          <a:lstStyle/>
          <a:p>
            <a:r>
              <a:rPr lang="en-US" altLang="ja-JP" b="1" dirty="0"/>
              <a:t>Assembly at KEK and </a:t>
            </a:r>
            <a:r>
              <a:rPr lang="en-US" altLang="ja-JP" b="1" dirty="0" smtClean="0"/>
              <a:t>surroundings</a:t>
            </a:r>
            <a:r>
              <a:rPr lang="ja-JP" altLang="en-US" b="1" dirty="0"/>
              <a:t/>
            </a:r>
            <a:br>
              <a:rPr lang="ja-JP" altLang="en-US" b="1" dirty="0"/>
            </a:br>
            <a:r>
              <a:rPr kumimoji="1" lang="en-US" altLang="ja-JP" sz="3600" b="1" dirty="0" smtClean="0"/>
              <a:t>An idea under consideration</a:t>
            </a:r>
            <a:endParaRPr kumimoji="1" lang="ja-JP" altLang="en-US" b="1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44</a:t>
            </a:fld>
            <a:endParaRPr kumimoji="1"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1240314" y="1826326"/>
            <a:ext cx="2630672" cy="3388490"/>
            <a:chOff x="3921571" y="1353505"/>
            <a:chExt cx="3640151" cy="4680589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4616047" y="2429566"/>
              <a:ext cx="2242187" cy="3171407"/>
              <a:chOff x="1907704" y="2327164"/>
              <a:chExt cx="2242187" cy="3171407"/>
            </a:xfrm>
          </p:grpSpPr>
          <p:grpSp>
            <p:nvGrpSpPr>
              <p:cNvPr id="9" name="グループ化 8"/>
              <p:cNvGrpSpPr/>
              <p:nvPr/>
            </p:nvGrpSpPr>
            <p:grpSpPr>
              <a:xfrm>
                <a:off x="1907704" y="2430286"/>
                <a:ext cx="2242187" cy="2960848"/>
                <a:chOff x="2185797" y="1846480"/>
                <a:chExt cx="2242187" cy="2960848"/>
              </a:xfrm>
            </p:grpSpPr>
            <p:grpSp>
              <p:nvGrpSpPr>
                <p:cNvPr id="16" name="グループ化 15"/>
                <p:cNvGrpSpPr/>
                <p:nvPr/>
              </p:nvGrpSpPr>
              <p:grpSpPr>
                <a:xfrm>
                  <a:off x="2843808" y="2492896"/>
                  <a:ext cx="936104" cy="1668016"/>
                  <a:chOff x="2843808" y="2492896"/>
                  <a:chExt cx="936104" cy="1668016"/>
                </a:xfrm>
              </p:grpSpPr>
              <p:sp>
                <p:nvSpPr>
                  <p:cNvPr id="29" name="正方形/長方形 28"/>
                  <p:cNvSpPr/>
                  <p:nvPr/>
                </p:nvSpPr>
                <p:spPr>
                  <a:xfrm>
                    <a:off x="2843808" y="24928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0" name="正方形/長方形 29"/>
                  <p:cNvSpPr/>
                  <p:nvPr/>
                </p:nvSpPr>
                <p:spPr>
                  <a:xfrm>
                    <a:off x="2843808" y="26452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" name="正方形/長方形 30"/>
                  <p:cNvSpPr/>
                  <p:nvPr/>
                </p:nvSpPr>
                <p:spPr>
                  <a:xfrm>
                    <a:off x="2843808" y="27976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" name="正方形/長方形 31"/>
                  <p:cNvSpPr/>
                  <p:nvPr/>
                </p:nvSpPr>
                <p:spPr>
                  <a:xfrm>
                    <a:off x="2843808" y="29500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" name="正方形/長方形 32"/>
                  <p:cNvSpPr/>
                  <p:nvPr/>
                </p:nvSpPr>
                <p:spPr>
                  <a:xfrm>
                    <a:off x="2843808" y="31024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4" name="正方形/長方形 33"/>
                  <p:cNvSpPr/>
                  <p:nvPr/>
                </p:nvSpPr>
                <p:spPr>
                  <a:xfrm>
                    <a:off x="2843808" y="32548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" name="正方形/長方形 34"/>
                  <p:cNvSpPr/>
                  <p:nvPr/>
                </p:nvSpPr>
                <p:spPr>
                  <a:xfrm>
                    <a:off x="2843808" y="34072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" name="正方形/長方形 35"/>
                  <p:cNvSpPr/>
                  <p:nvPr/>
                </p:nvSpPr>
                <p:spPr>
                  <a:xfrm>
                    <a:off x="2843808" y="35596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7" name="正方形/長方形 36"/>
                  <p:cNvSpPr/>
                  <p:nvPr/>
                </p:nvSpPr>
                <p:spPr>
                  <a:xfrm>
                    <a:off x="2843808" y="37120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8" name="正方形/長方形 37"/>
                  <p:cNvSpPr/>
                  <p:nvPr/>
                </p:nvSpPr>
                <p:spPr>
                  <a:xfrm>
                    <a:off x="2843808" y="38644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9" name="正方形/長方形 38"/>
                  <p:cNvSpPr/>
                  <p:nvPr/>
                </p:nvSpPr>
                <p:spPr>
                  <a:xfrm>
                    <a:off x="2843808" y="40168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7" name="グループ化 16"/>
                <p:cNvGrpSpPr/>
                <p:nvPr/>
              </p:nvGrpSpPr>
              <p:grpSpPr>
                <a:xfrm>
                  <a:off x="2185797" y="4008512"/>
                  <a:ext cx="2232248" cy="798816"/>
                  <a:chOff x="2195736" y="4160912"/>
                  <a:chExt cx="2232248" cy="798816"/>
                </a:xfrm>
              </p:grpSpPr>
              <p:sp>
                <p:nvSpPr>
                  <p:cNvPr id="24" name="正方形/長方形 23"/>
                  <p:cNvSpPr/>
                  <p:nvPr/>
                </p:nvSpPr>
                <p:spPr>
                  <a:xfrm>
                    <a:off x="2339752" y="4365104"/>
                    <a:ext cx="1944216" cy="288032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5" name="正方形/長方形 24"/>
                  <p:cNvSpPr/>
                  <p:nvPr/>
                </p:nvSpPr>
                <p:spPr>
                  <a:xfrm>
                    <a:off x="2339752" y="4653136"/>
                    <a:ext cx="1944216" cy="72008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6" name="正方形/長方形 25"/>
                  <p:cNvSpPr/>
                  <p:nvPr/>
                </p:nvSpPr>
                <p:spPr>
                  <a:xfrm>
                    <a:off x="3131840" y="4743704"/>
                    <a:ext cx="288032" cy="216024"/>
                  </a:xfrm>
                  <a:prstGeom prst="rect">
                    <a:avLst/>
                  </a:prstGeom>
                  <a:solidFill>
                    <a:srgbClr val="00B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7" name="正方形/長方形 26"/>
                  <p:cNvSpPr/>
                  <p:nvPr/>
                </p:nvSpPr>
                <p:spPr>
                  <a:xfrm>
                    <a:off x="4283968" y="4160912"/>
                    <a:ext cx="144016" cy="690804"/>
                  </a:xfrm>
                  <a:prstGeom prst="rect">
                    <a:avLst/>
                  </a:prstGeom>
                  <a:solidFill>
                    <a:srgbClr val="00B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8" name="正方形/長方形 27"/>
                  <p:cNvSpPr/>
                  <p:nvPr/>
                </p:nvSpPr>
                <p:spPr>
                  <a:xfrm>
                    <a:off x="2195736" y="4216693"/>
                    <a:ext cx="144016" cy="690804"/>
                  </a:xfrm>
                  <a:prstGeom prst="rect">
                    <a:avLst/>
                  </a:prstGeom>
                  <a:solidFill>
                    <a:srgbClr val="00B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8" name="グループ化 17"/>
                <p:cNvGrpSpPr/>
                <p:nvPr/>
              </p:nvGrpSpPr>
              <p:grpSpPr>
                <a:xfrm flipV="1">
                  <a:off x="2195736" y="1846480"/>
                  <a:ext cx="2232248" cy="798816"/>
                  <a:chOff x="2195736" y="4160912"/>
                  <a:chExt cx="2232248" cy="798816"/>
                </a:xfrm>
              </p:grpSpPr>
              <p:sp>
                <p:nvSpPr>
                  <p:cNvPr id="19" name="正方形/長方形 18"/>
                  <p:cNvSpPr/>
                  <p:nvPr/>
                </p:nvSpPr>
                <p:spPr>
                  <a:xfrm>
                    <a:off x="2339752" y="4365104"/>
                    <a:ext cx="1944216" cy="288032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0" name="正方形/長方形 19"/>
                  <p:cNvSpPr/>
                  <p:nvPr/>
                </p:nvSpPr>
                <p:spPr>
                  <a:xfrm>
                    <a:off x="2339752" y="4653136"/>
                    <a:ext cx="1944216" cy="72008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1" name="正方形/長方形 20"/>
                  <p:cNvSpPr/>
                  <p:nvPr/>
                </p:nvSpPr>
                <p:spPr>
                  <a:xfrm>
                    <a:off x="3131840" y="4743704"/>
                    <a:ext cx="288032" cy="216024"/>
                  </a:xfrm>
                  <a:prstGeom prst="rect">
                    <a:avLst/>
                  </a:prstGeom>
                  <a:solidFill>
                    <a:srgbClr val="00B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2" name="正方形/長方形 21"/>
                  <p:cNvSpPr/>
                  <p:nvPr/>
                </p:nvSpPr>
                <p:spPr>
                  <a:xfrm>
                    <a:off x="4283968" y="4160912"/>
                    <a:ext cx="144016" cy="690804"/>
                  </a:xfrm>
                  <a:prstGeom prst="rect">
                    <a:avLst/>
                  </a:prstGeom>
                  <a:solidFill>
                    <a:srgbClr val="00B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3" name="正方形/長方形 22"/>
                  <p:cNvSpPr/>
                  <p:nvPr/>
                </p:nvSpPr>
                <p:spPr>
                  <a:xfrm>
                    <a:off x="2195736" y="4216693"/>
                    <a:ext cx="144016" cy="690804"/>
                  </a:xfrm>
                  <a:prstGeom prst="rect">
                    <a:avLst/>
                  </a:prstGeom>
                  <a:solidFill>
                    <a:srgbClr val="00B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sp>
            <p:nvSpPr>
              <p:cNvPr id="10" name="正方形/長方形 9"/>
              <p:cNvSpPr/>
              <p:nvPr/>
            </p:nvSpPr>
            <p:spPr>
              <a:xfrm>
                <a:off x="2697696" y="2327164"/>
                <a:ext cx="576064" cy="7200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正方形/長方形 10"/>
              <p:cNvSpPr/>
              <p:nvPr/>
            </p:nvSpPr>
            <p:spPr>
              <a:xfrm>
                <a:off x="2719061" y="5426563"/>
                <a:ext cx="576064" cy="7200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2" name="グループ化 11"/>
              <p:cNvGrpSpPr/>
              <p:nvPr/>
            </p:nvGrpSpPr>
            <p:grpSpPr>
              <a:xfrm>
                <a:off x="2287622" y="3170955"/>
                <a:ext cx="1492290" cy="1477144"/>
                <a:chOff x="2287622" y="3170955"/>
                <a:chExt cx="1492290" cy="1477144"/>
              </a:xfrm>
              <a:solidFill>
                <a:srgbClr val="00B0F0"/>
              </a:solidFill>
            </p:grpSpPr>
            <p:sp>
              <p:nvSpPr>
                <p:cNvPr id="13" name="正方形/長方形 12"/>
                <p:cNvSpPr/>
                <p:nvPr/>
              </p:nvSpPr>
              <p:spPr>
                <a:xfrm>
                  <a:off x="3501819" y="3173321"/>
                  <a:ext cx="278093" cy="1474778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" name="正方形/長方形 13"/>
                <p:cNvSpPr/>
                <p:nvPr/>
              </p:nvSpPr>
              <p:spPr>
                <a:xfrm>
                  <a:off x="2287622" y="3172138"/>
                  <a:ext cx="278093" cy="1474778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" name="正方形/長方形 14"/>
                <p:cNvSpPr/>
                <p:nvPr/>
              </p:nvSpPr>
              <p:spPr>
                <a:xfrm>
                  <a:off x="2871900" y="3170955"/>
                  <a:ext cx="278093" cy="1474778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1" name="グループ化 40"/>
            <p:cNvGrpSpPr/>
            <p:nvPr/>
          </p:nvGrpSpPr>
          <p:grpSpPr>
            <a:xfrm>
              <a:off x="3921571" y="4815564"/>
              <a:ext cx="3640151" cy="1218530"/>
              <a:chOff x="3879210" y="5222651"/>
              <a:chExt cx="3944975" cy="1218530"/>
            </a:xfrm>
          </p:grpSpPr>
          <p:sp>
            <p:nvSpPr>
              <p:cNvPr id="42" name="正方形/長方形 41"/>
              <p:cNvSpPr/>
              <p:nvPr/>
            </p:nvSpPr>
            <p:spPr>
              <a:xfrm>
                <a:off x="3995936" y="6258030"/>
                <a:ext cx="3672408" cy="18315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正方形/長方形 42"/>
              <p:cNvSpPr/>
              <p:nvPr/>
            </p:nvSpPr>
            <p:spPr>
              <a:xfrm>
                <a:off x="3995936" y="5805264"/>
                <a:ext cx="216024" cy="46735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正方形/長方形 43"/>
              <p:cNvSpPr/>
              <p:nvPr/>
            </p:nvSpPr>
            <p:spPr>
              <a:xfrm>
                <a:off x="7441468" y="5768814"/>
                <a:ext cx="216024" cy="50380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フリーフォーム 44"/>
              <p:cNvSpPr/>
              <p:nvPr/>
            </p:nvSpPr>
            <p:spPr>
              <a:xfrm>
                <a:off x="4004311" y="5432759"/>
                <a:ext cx="214151" cy="415554"/>
              </a:xfrm>
              <a:custGeom>
                <a:avLst/>
                <a:gdLst>
                  <a:gd name="connsiteX0" fmla="*/ 0 w 246743"/>
                  <a:gd name="connsiteY0" fmla="*/ 420915 h 449943"/>
                  <a:gd name="connsiteX1" fmla="*/ 0 w 246743"/>
                  <a:gd name="connsiteY1" fmla="*/ 0 h 449943"/>
                  <a:gd name="connsiteX2" fmla="*/ 0 w 246743"/>
                  <a:gd name="connsiteY2" fmla="*/ 0 h 449943"/>
                  <a:gd name="connsiteX3" fmla="*/ 246743 w 246743"/>
                  <a:gd name="connsiteY3" fmla="*/ 449943 h 449943"/>
                  <a:gd name="connsiteX4" fmla="*/ 0 w 246743"/>
                  <a:gd name="connsiteY4" fmla="*/ 420915 h 449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743" h="449943">
                    <a:moveTo>
                      <a:pt x="0" y="42091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6743" y="449943"/>
                    </a:lnTo>
                    <a:lnTo>
                      <a:pt x="0" y="420915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6" name="フリーフォーム 45"/>
              <p:cNvSpPr/>
              <p:nvPr/>
            </p:nvSpPr>
            <p:spPr>
              <a:xfrm flipH="1">
                <a:off x="7426106" y="5333456"/>
                <a:ext cx="231386" cy="471808"/>
              </a:xfrm>
              <a:custGeom>
                <a:avLst/>
                <a:gdLst>
                  <a:gd name="connsiteX0" fmla="*/ 0 w 246743"/>
                  <a:gd name="connsiteY0" fmla="*/ 420915 h 449943"/>
                  <a:gd name="connsiteX1" fmla="*/ 0 w 246743"/>
                  <a:gd name="connsiteY1" fmla="*/ 0 h 449943"/>
                  <a:gd name="connsiteX2" fmla="*/ 0 w 246743"/>
                  <a:gd name="connsiteY2" fmla="*/ 0 h 449943"/>
                  <a:gd name="connsiteX3" fmla="*/ 246743 w 246743"/>
                  <a:gd name="connsiteY3" fmla="*/ 449943 h 449943"/>
                  <a:gd name="connsiteX4" fmla="*/ 0 w 246743"/>
                  <a:gd name="connsiteY4" fmla="*/ 420915 h 449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743" h="449943">
                    <a:moveTo>
                      <a:pt x="0" y="42091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6743" y="449943"/>
                    </a:lnTo>
                    <a:lnTo>
                      <a:pt x="0" y="420915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正方形/長方形 46"/>
              <p:cNvSpPr/>
              <p:nvPr/>
            </p:nvSpPr>
            <p:spPr>
              <a:xfrm>
                <a:off x="7524328" y="5230171"/>
                <a:ext cx="299857" cy="2154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正方形/長方形 47"/>
              <p:cNvSpPr/>
              <p:nvPr/>
            </p:nvSpPr>
            <p:spPr>
              <a:xfrm>
                <a:off x="3879210" y="5222651"/>
                <a:ext cx="299857" cy="2154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9" name="正方形/長方形 48"/>
            <p:cNvSpPr/>
            <p:nvPr/>
          </p:nvSpPr>
          <p:spPr>
            <a:xfrm>
              <a:off x="5135011" y="5277512"/>
              <a:ext cx="139047" cy="566151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/>
            <p:cNvSpPr/>
            <p:nvPr/>
          </p:nvSpPr>
          <p:spPr>
            <a:xfrm>
              <a:off x="6140638" y="5299377"/>
              <a:ext cx="139047" cy="566151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51" name="グループ化 50"/>
            <p:cNvGrpSpPr/>
            <p:nvPr/>
          </p:nvGrpSpPr>
          <p:grpSpPr>
            <a:xfrm>
              <a:off x="7098558" y="2398179"/>
              <a:ext cx="250925" cy="2720231"/>
              <a:chOff x="1964531" y="3307556"/>
              <a:chExt cx="250925" cy="3211027"/>
            </a:xfrm>
          </p:grpSpPr>
          <p:sp>
            <p:nvSpPr>
              <p:cNvPr id="52" name="正方形/長方形 51"/>
              <p:cNvSpPr/>
              <p:nvPr/>
            </p:nvSpPr>
            <p:spPr>
              <a:xfrm>
                <a:off x="1979712" y="3633351"/>
                <a:ext cx="216024" cy="256376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フリーフォーム 52"/>
              <p:cNvSpPr/>
              <p:nvPr/>
            </p:nvSpPr>
            <p:spPr>
              <a:xfrm>
                <a:off x="1964531" y="3307556"/>
                <a:ext cx="235744" cy="321469"/>
              </a:xfrm>
              <a:custGeom>
                <a:avLst/>
                <a:gdLst>
                  <a:gd name="connsiteX0" fmla="*/ 11907 w 235744"/>
                  <a:gd name="connsiteY0" fmla="*/ 321469 h 321469"/>
                  <a:gd name="connsiteX1" fmla="*/ 235744 w 235744"/>
                  <a:gd name="connsiteY1" fmla="*/ 321469 h 321469"/>
                  <a:gd name="connsiteX2" fmla="*/ 90488 w 235744"/>
                  <a:gd name="connsiteY2" fmla="*/ 0 h 321469"/>
                  <a:gd name="connsiteX3" fmla="*/ 0 w 235744"/>
                  <a:gd name="connsiteY3" fmla="*/ 0 h 321469"/>
                  <a:gd name="connsiteX4" fmla="*/ 11907 w 235744"/>
                  <a:gd name="connsiteY4" fmla="*/ 321469 h 321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744" h="321469">
                    <a:moveTo>
                      <a:pt x="11907" y="321469"/>
                    </a:moveTo>
                    <a:lnTo>
                      <a:pt x="235744" y="321469"/>
                    </a:lnTo>
                    <a:lnTo>
                      <a:pt x="90488" y="0"/>
                    </a:lnTo>
                    <a:lnTo>
                      <a:pt x="0" y="0"/>
                    </a:lnTo>
                    <a:lnTo>
                      <a:pt x="11907" y="32146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フリーフォーム 53"/>
              <p:cNvSpPr/>
              <p:nvPr/>
            </p:nvSpPr>
            <p:spPr>
              <a:xfrm flipV="1">
                <a:off x="1979712" y="6197114"/>
                <a:ext cx="235744" cy="321469"/>
              </a:xfrm>
              <a:custGeom>
                <a:avLst/>
                <a:gdLst>
                  <a:gd name="connsiteX0" fmla="*/ 11907 w 235744"/>
                  <a:gd name="connsiteY0" fmla="*/ 321469 h 321469"/>
                  <a:gd name="connsiteX1" fmla="*/ 235744 w 235744"/>
                  <a:gd name="connsiteY1" fmla="*/ 321469 h 321469"/>
                  <a:gd name="connsiteX2" fmla="*/ 90488 w 235744"/>
                  <a:gd name="connsiteY2" fmla="*/ 0 h 321469"/>
                  <a:gd name="connsiteX3" fmla="*/ 0 w 235744"/>
                  <a:gd name="connsiteY3" fmla="*/ 0 h 321469"/>
                  <a:gd name="connsiteX4" fmla="*/ 11907 w 235744"/>
                  <a:gd name="connsiteY4" fmla="*/ 321469 h 321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744" h="321469">
                    <a:moveTo>
                      <a:pt x="11907" y="321469"/>
                    </a:moveTo>
                    <a:lnTo>
                      <a:pt x="235744" y="321469"/>
                    </a:lnTo>
                    <a:lnTo>
                      <a:pt x="90488" y="0"/>
                    </a:lnTo>
                    <a:lnTo>
                      <a:pt x="0" y="0"/>
                    </a:lnTo>
                    <a:lnTo>
                      <a:pt x="11907" y="32146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5" name="グループ化 54"/>
            <p:cNvGrpSpPr/>
            <p:nvPr/>
          </p:nvGrpSpPr>
          <p:grpSpPr>
            <a:xfrm flipH="1">
              <a:off x="4059914" y="2311126"/>
              <a:ext cx="250925" cy="2720231"/>
              <a:chOff x="1964531" y="3307556"/>
              <a:chExt cx="250925" cy="3211027"/>
            </a:xfrm>
          </p:grpSpPr>
          <p:sp>
            <p:nvSpPr>
              <p:cNvPr id="56" name="正方形/長方形 55"/>
              <p:cNvSpPr/>
              <p:nvPr/>
            </p:nvSpPr>
            <p:spPr>
              <a:xfrm>
                <a:off x="1979712" y="3633351"/>
                <a:ext cx="216024" cy="256376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フリーフォーム 56"/>
              <p:cNvSpPr/>
              <p:nvPr/>
            </p:nvSpPr>
            <p:spPr>
              <a:xfrm>
                <a:off x="1964531" y="3307556"/>
                <a:ext cx="235744" cy="321469"/>
              </a:xfrm>
              <a:custGeom>
                <a:avLst/>
                <a:gdLst>
                  <a:gd name="connsiteX0" fmla="*/ 11907 w 235744"/>
                  <a:gd name="connsiteY0" fmla="*/ 321469 h 321469"/>
                  <a:gd name="connsiteX1" fmla="*/ 235744 w 235744"/>
                  <a:gd name="connsiteY1" fmla="*/ 321469 h 321469"/>
                  <a:gd name="connsiteX2" fmla="*/ 90488 w 235744"/>
                  <a:gd name="connsiteY2" fmla="*/ 0 h 321469"/>
                  <a:gd name="connsiteX3" fmla="*/ 0 w 235744"/>
                  <a:gd name="connsiteY3" fmla="*/ 0 h 321469"/>
                  <a:gd name="connsiteX4" fmla="*/ 11907 w 235744"/>
                  <a:gd name="connsiteY4" fmla="*/ 321469 h 321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744" h="321469">
                    <a:moveTo>
                      <a:pt x="11907" y="321469"/>
                    </a:moveTo>
                    <a:lnTo>
                      <a:pt x="235744" y="321469"/>
                    </a:lnTo>
                    <a:lnTo>
                      <a:pt x="90488" y="0"/>
                    </a:lnTo>
                    <a:lnTo>
                      <a:pt x="0" y="0"/>
                    </a:lnTo>
                    <a:lnTo>
                      <a:pt x="11907" y="32146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フリーフォーム 57"/>
              <p:cNvSpPr/>
              <p:nvPr/>
            </p:nvSpPr>
            <p:spPr>
              <a:xfrm flipV="1">
                <a:off x="1979712" y="6197114"/>
                <a:ext cx="235744" cy="321469"/>
              </a:xfrm>
              <a:custGeom>
                <a:avLst/>
                <a:gdLst>
                  <a:gd name="connsiteX0" fmla="*/ 11907 w 235744"/>
                  <a:gd name="connsiteY0" fmla="*/ 321469 h 321469"/>
                  <a:gd name="connsiteX1" fmla="*/ 235744 w 235744"/>
                  <a:gd name="connsiteY1" fmla="*/ 321469 h 321469"/>
                  <a:gd name="connsiteX2" fmla="*/ 90488 w 235744"/>
                  <a:gd name="connsiteY2" fmla="*/ 0 h 321469"/>
                  <a:gd name="connsiteX3" fmla="*/ 0 w 235744"/>
                  <a:gd name="connsiteY3" fmla="*/ 0 h 321469"/>
                  <a:gd name="connsiteX4" fmla="*/ 11907 w 235744"/>
                  <a:gd name="connsiteY4" fmla="*/ 321469 h 321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744" h="321469">
                    <a:moveTo>
                      <a:pt x="11907" y="321469"/>
                    </a:moveTo>
                    <a:lnTo>
                      <a:pt x="235744" y="321469"/>
                    </a:lnTo>
                    <a:lnTo>
                      <a:pt x="90488" y="0"/>
                    </a:lnTo>
                    <a:lnTo>
                      <a:pt x="0" y="0"/>
                    </a:lnTo>
                    <a:lnTo>
                      <a:pt x="11907" y="32146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9" name="グループ化 58"/>
            <p:cNvGrpSpPr/>
            <p:nvPr/>
          </p:nvGrpSpPr>
          <p:grpSpPr>
            <a:xfrm flipV="1">
              <a:off x="4029278" y="1353505"/>
              <a:ext cx="3394100" cy="1107725"/>
              <a:chOff x="3995936" y="5333456"/>
              <a:chExt cx="3828249" cy="1107725"/>
            </a:xfrm>
          </p:grpSpPr>
          <p:sp>
            <p:nvSpPr>
              <p:cNvPr id="60" name="正方形/長方形 59"/>
              <p:cNvSpPr/>
              <p:nvPr/>
            </p:nvSpPr>
            <p:spPr>
              <a:xfrm>
                <a:off x="3995936" y="6258030"/>
                <a:ext cx="3672408" cy="18315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正方形/長方形 60"/>
              <p:cNvSpPr/>
              <p:nvPr/>
            </p:nvSpPr>
            <p:spPr>
              <a:xfrm>
                <a:off x="3995936" y="5805264"/>
                <a:ext cx="216024" cy="46735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正方形/長方形 61"/>
              <p:cNvSpPr/>
              <p:nvPr/>
            </p:nvSpPr>
            <p:spPr>
              <a:xfrm>
                <a:off x="7441468" y="5768814"/>
                <a:ext cx="216024" cy="50380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フリーフォーム 62"/>
              <p:cNvSpPr/>
              <p:nvPr/>
            </p:nvSpPr>
            <p:spPr>
              <a:xfrm>
                <a:off x="4004311" y="5432759"/>
                <a:ext cx="214151" cy="415554"/>
              </a:xfrm>
              <a:custGeom>
                <a:avLst/>
                <a:gdLst>
                  <a:gd name="connsiteX0" fmla="*/ 0 w 246743"/>
                  <a:gd name="connsiteY0" fmla="*/ 420915 h 449943"/>
                  <a:gd name="connsiteX1" fmla="*/ 0 w 246743"/>
                  <a:gd name="connsiteY1" fmla="*/ 0 h 449943"/>
                  <a:gd name="connsiteX2" fmla="*/ 0 w 246743"/>
                  <a:gd name="connsiteY2" fmla="*/ 0 h 449943"/>
                  <a:gd name="connsiteX3" fmla="*/ 246743 w 246743"/>
                  <a:gd name="connsiteY3" fmla="*/ 449943 h 449943"/>
                  <a:gd name="connsiteX4" fmla="*/ 0 w 246743"/>
                  <a:gd name="connsiteY4" fmla="*/ 420915 h 449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743" h="449943">
                    <a:moveTo>
                      <a:pt x="0" y="42091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6743" y="449943"/>
                    </a:lnTo>
                    <a:lnTo>
                      <a:pt x="0" y="420915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フリーフォーム 63"/>
              <p:cNvSpPr/>
              <p:nvPr/>
            </p:nvSpPr>
            <p:spPr>
              <a:xfrm flipH="1">
                <a:off x="7426106" y="5333456"/>
                <a:ext cx="231386" cy="471808"/>
              </a:xfrm>
              <a:custGeom>
                <a:avLst/>
                <a:gdLst>
                  <a:gd name="connsiteX0" fmla="*/ 0 w 246743"/>
                  <a:gd name="connsiteY0" fmla="*/ 420915 h 449943"/>
                  <a:gd name="connsiteX1" fmla="*/ 0 w 246743"/>
                  <a:gd name="connsiteY1" fmla="*/ 0 h 449943"/>
                  <a:gd name="connsiteX2" fmla="*/ 0 w 246743"/>
                  <a:gd name="connsiteY2" fmla="*/ 0 h 449943"/>
                  <a:gd name="connsiteX3" fmla="*/ 246743 w 246743"/>
                  <a:gd name="connsiteY3" fmla="*/ 449943 h 449943"/>
                  <a:gd name="connsiteX4" fmla="*/ 0 w 246743"/>
                  <a:gd name="connsiteY4" fmla="*/ 420915 h 449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743" h="449943">
                    <a:moveTo>
                      <a:pt x="0" y="42091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6743" y="449943"/>
                    </a:lnTo>
                    <a:lnTo>
                      <a:pt x="0" y="420915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正方形/長方形 64"/>
              <p:cNvSpPr/>
              <p:nvPr/>
            </p:nvSpPr>
            <p:spPr>
              <a:xfrm>
                <a:off x="7657492" y="5347394"/>
                <a:ext cx="166693" cy="9822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2048" name="正方形/長方形 2047"/>
          <p:cNvSpPr/>
          <p:nvPr/>
        </p:nvSpPr>
        <p:spPr>
          <a:xfrm>
            <a:off x="931213" y="1475503"/>
            <a:ext cx="3168352" cy="4032448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51" name="直線コネクタ 2050"/>
          <p:cNvCxnSpPr/>
          <p:nvPr/>
        </p:nvCxnSpPr>
        <p:spPr>
          <a:xfrm>
            <a:off x="1075229" y="2117527"/>
            <a:ext cx="0" cy="2959427"/>
          </a:xfrm>
          <a:prstGeom prst="line">
            <a:avLst/>
          </a:prstGeom>
          <a:ln w="762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/>
          <p:cNvCxnSpPr/>
          <p:nvPr/>
        </p:nvCxnSpPr>
        <p:spPr>
          <a:xfrm>
            <a:off x="3880974" y="2122798"/>
            <a:ext cx="0" cy="2959427"/>
          </a:xfrm>
          <a:prstGeom prst="line">
            <a:avLst/>
          </a:prstGeom>
          <a:ln w="762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/>
          <p:cNvCxnSpPr/>
          <p:nvPr/>
        </p:nvCxnSpPr>
        <p:spPr>
          <a:xfrm flipH="1">
            <a:off x="1223443" y="1651226"/>
            <a:ext cx="2511758" cy="2652"/>
          </a:xfrm>
          <a:prstGeom prst="line">
            <a:avLst/>
          </a:prstGeom>
          <a:ln w="762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/>
          <p:cNvCxnSpPr/>
          <p:nvPr/>
        </p:nvCxnSpPr>
        <p:spPr>
          <a:xfrm flipH="1">
            <a:off x="1462206" y="5366587"/>
            <a:ext cx="2016636" cy="0"/>
          </a:xfrm>
          <a:prstGeom prst="line">
            <a:avLst/>
          </a:prstGeom>
          <a:ln w="762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57" name="グループ化 2056"/>
          <p:cNvGrpSpPr/>
          <p:nvPr/>
        </p:nvGrpSpPr>
        <p:grpSpPr>
          <a:xfrm>
            <a:off x="4819645" y="1475503"/>
            <a:ext cx="3168352" cy="4032448"/>
            <a:chOff x="4819645" y="1475503"/>
            <a:chExt cx="3168352" cy="4032448"/>
          </a:xfrm>
        </p:grpSpPr>
        <p:grpSp>
          <p:nvGrpSpPr>
            <p:cNvPr id="77" name="グループ化 76"/>
            <p:cNvGrpSpPr/>
            <p:nvPr/>
          </p:nvGrpSpPr>
          <p:grpSpPr>
            <a:xfrm>
              <a:off x="5630631" y="2605335"/>
              <a:ext cx="1620388" cy="2295925"/>
              <a:chOff x="1907704" y="2327164"/>
              <a:chExt cx="2242187" cy="3171407"/>
            </a:xfrm>
          </p:grpSpPr>
          <p:grpSp>
            <p:nvGrpSpPr>
              <p:cNvPr id="103" name="グループ化 102"/>
              <p:cNvGrpSpPr/>
              <p:nvPr/>
            </p:nvGrpSpPr>
            <p:grpSpPr>
              <a:xfrm>
                <a:off x="1907704" y="2430286"/>
                <a:ext cx="2242187" cy="2960848"/>
                <a:chOff x="2185797" y="1846480"/>
                <a:chExt cx="2242187" cy="2960848"/>
              </a:xfrm>
            </p:grpSpPr>
            <p:grpSp>
              <p:nvGrpSpPr>
                <p:cNvPr id="110" name="グループ化 109"/>
                <p:cNvGrpSpPr/>
                <p:nvPr/>
              </p:nvGrpSpPr>
              <p:grpSpPr>
                <a:xfrm>
                  <a:off x="2843808" y="2492896"/>
                  <a:ext cx="936104" cy="1668016"/>
                  <a:chOff x="2843808" y="2492896"/>
                  <a:chExt cx="936104" cy="1668016"/>
                </a:xfrm>
              </p:grpSpPr>
              <p:sp>
                <p:nvSpPr>
                  <p:cNvPr id="123" name="正方形/長方形 122"/>
                  <p:cNvSpPr/>
                  <p:nvPr/>
                </p:nvSpPr>
                <p:spPr>
                  <a:xfrm>
                    <a:off x="2843808" y="24928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24" name="正方形/長方形 123"/>
                  <p:cNvSpPr/>
                  <p:nvPr/>
                </p:nvSpPr>
                <p:spPr>
                  <a:xfrm>
                    <a:off x="2843808" y="26452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25" name="正方形/長方形 124"/>
                  <p:cNvSpPr/>
                  <p:nvPr/>
                </p:nvSpPr>
                <p:spPr>
                  <a:xfrm>
                    <a:off x="2843808" y="27976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26" name="正方形/長方形 125"/>
                  <p:cNvSpPr/>
                  <p:nvPr/>
                </p:nvSpPr>
                <p:spPr>
                  <a:xfrm>
                    <a:off x="2843808" y="29500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27" name="正方形/長方形 126"/>
                  <p:cNvSpPr/>
                  <p:nvPr/>
                </p:nvSpPr>
                <p:spPr>
                  <a:xfrm>
                    <a:off x="2843808" y="31024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28" name="正方形/長方形 127"/>
                  <p:cNvSpPr/>
                  <p:nvPr/>
                </p:nvSpPr>
                <p:spPr>
                  <a:xfrm>
                    <a:off x="2843808" y="32548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29" name="正方形/長方形 128"/>
                  <p:cNvSpPr/>
                  <p:nvPr/>
                </p:nvSpPr>
                <p:spPr>
                  <a:xfrm>
                    <a:off x="2843808" y="34072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30" name="正方形/長方形 129"/>
                  <p:cNvSpPr/>
                  <p:nvPr/>
                </p:nvSpPr>
                <p:spPr>
                  <a:xfrm>
                    <a:off x="2843808" y="35596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31" name="正方形/長方形 130"/>
                  <p:cNvSpPr/>
                  <p:nvPr/>
                </p:nvSpPr>
                <p:spPr>
                  <a:xfrm>
                    <a:off x="2843808" y="37120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32" name="正方形/長方形 131"/>
                  <p:cNvSpPr/>
                  <p:nvPr/>
                </p:nvSpPr>
                <p:spPr>
                  <a:xfrm>
                    <a:off x="2843808" y="38644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33" name="正方形/長方形 132"/>
                  <p:cNvSpPr/>
                  <p:nvPr/>
                </p:nvSpPr>
                <p:spPr>
                  <a:xfrm>
                    <a:off x="2843808" y="4016896"/>
                    <a:ext cx="936104" cy="144016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</p:grpSp>
            <p:grpSp>
              <p:nvGrpSpPr>
                <p:cNvPr id="111" name="グループ化 110"/>
                <p:cNvGrpSpPr/>
                <p:nvPr/>
              </p:nvGrpSpPr>
              <p:grpSpPr>
                <a:xfrm>
                  <a:off x="2185797" y="4008512"/>
                  <a:ext cx="2232248" cy="798816"/>
                  <a:chOff x="2195736" y="4160912"/>
                  <a:chExt cx="2232248" cy="798816"/>
                </a:xfrm>
              </p:grpSpPr>
              <p:sp>
                <p:nvSpPr>
                  <p:cNvPr id="118" name="正方形/長方形 117"/>
                  <p:cNvSpPr/>
                  <p:nvPr/>
                </p:nvSpPr>
                <p:spPr>
                  <a:xfrm>
                    <a:off x="2339752" y="4365104"/>
                    <a:ext cx="1944216" cy="288032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19" name="正方形/長方形 118"/>
                  <p:cNvSpPr/>
                  <p:nvPr/>
                </p:nvSpPr>
                <p:spPr>
                  <a:xfrm>
                    <a:off x="2339752" y="4653136"/>
                    <a:ext cx="1944216" cy="72008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20" name="正方形/長方形 119"/>
                  <p:cNvSpPr/>
                  <p:nvPr/>
                </p:nvSpPr>
                <p:spPr>
                  <a:xfrm>
                    <a:off x="3131840" y="4743704"/>
                    <a:ext cx="288032" cy="216024"/>
                  </a:xfrm>
                  <a:prstGeom prst="rect">
                    <a:avLst/>
                  </a:prstGeom>
                  <a:solidFill>
                    <a:srgbClr val="00B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21" name="正方形/長方形 120"/>
                  <p:cNvSpPr/>
                  <p:nvPr/>
                </p:nvSpPr>
                <p:spPr>
                  <a:xfrm>
                    <a:off x="4283968" y="4160912"/>
                    <a:ext cx="144016" cy="690804"/>
                  </a:xfrm>
                  <a:prstGeom prst="rect">
                    <a:avLst/>
                  </a:prstGeom>
                  <a:solidFill>
                    <a:srgbClr val="00B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22" name="正方形/長方形 121"/>
                  <p:cNvSpPr/>
                  <p:nvPr/>
                </p:nvSpPr>
                <p:spPr>
                  <a:xfrm>
                    <a:off x="2195736" y="4216693"/>
                    <a:ext cx="144016" cy="690804"/>
                  </a:xfrm>
                  <a:prstGeom prst="rect">
                    <a:avLst/>
                  </a:prstGeom>
                  <a:solidFill>
                    <a:srgbClr val="00B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</p:grpSp>
            <p:grpSp>
              <p:nvGrpSpPr>
                <p:cNvPr id="112" name="グループ化 111"/>
                <p:cNvGrpSpPr/>
                <p:nvPr/>
              </p:nvGrpSpPr>
              <p:grpSpPr>
                <a:xfrm flipV="1">
                  <a:off x="2195736" y="1846480"/>
                  <a:ext cx="2232248" cy="798816"/>
                  <a:chOff x="2195736" y="4160912"/>
                  <a:chExt cx="2232248" cy="798816"/>
                </a:xfrm>
              </p:grpSpPr>
              <p:sp>
                <p:nvSpPr>
                  <p:cNvPr id="113" name="正方形/長方形 112"/>
                  <p:cNvSpPr/>
                  <p:nvPr/>
                </p:nvSpPr>
                <p:spPr>
                  <a:xfrm>
                    <a:off x="2339752" y="4365104"/>
                    <a:ext cx="1944216" cy="288032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14" name="正方形/長方形 113"/>
                  <p:cNvSpPr/>
                  <p:nvPr/>
                </p:nvSpPr>
                <p:spPr>
                  <a:xfrm>
                    <a:off x="2339752" y="4653136"/>
                    <a:ext cx="1944216" cy="72008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15" name="正方形/長方形 114"/>
                  <p:cNvSpPr/>
                  <p:nvPr/>
                </p:nvSpPr>
                <p:spPr>
                  <a:xfrm>
                    <a:off x="3131840" y="4743704"/>
                    <a:ext cx="288032" cy="216024"/>
                  </a:xfrm>
                  <a:prstGeom prst="rect">
                    <a:avLst/>
                  </a:prstGeom>
                  <a:solidFill>
                    <a:srgbClr val="00B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16" name="正方形/長方形 115"/>
                  <p:cNvSpPr/>
                  <p:nvPr/>
                </p:nvSpPr>
                <p:spPr>
                  <a:xfrm>
                    <a:off x="4283968" y="4160912"/>
                    <a:ext cx="144016" cy="690804"/>
                  </a:xfrm>
                  <a:prstGeom prst="rect">
                    <a:avLst/>
                  </a:prstGeom>
                  <a:solidFill>
                    <a:srgbClr val="00B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  <p:sp>
                <p:nvSpPr>
                  <p:cNvPr id="117" name="正方形/長方形 116"/>
                  <p:cNvSpPr/>
                  <p:nvPr/>
                </p:nvSpPr>
                <p:spPr>
                  <a:xfrm>
                    <a:off x="2195736" y="4216693"/>
                    <a:ext cx="144016" cy="690804"/>
                  </a:xfrm>
                  <a:prstGeom prst="rect">
                    <a:avLst/>
                  </a:prstGeom>
                  <a:solidFill>
                    <a:srgbClr val="00B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u="sng"/>
                  </a:p>
                </p:txBody>
              </p:sp>
            </p:grpSp>
          </p:grpSp>
          <p:sp>
            <p:nvSpPr>
              <p:cNvPr id="104" name="正方形/長方形 103"/>
              <p:cNvSpPr/>
              <p:nvPr/>
            </p:nvSpPr>
            <p:spPr>
              <a:xfrm>
                <a:off x="2697696" y="2327164"/>
                <a:ext cx="576064" cy="7200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105" name="正方形/長方形 104"/>
              <p:cNvSpPr/>
              <p:nvPr/>
            </p:nvSpPr>
            <p:spPr>
              <a:xfrm>
                <a:off x="2719061" y="5426563"/>
                <a:ext cx="576064" cy="7200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grpSp>
            <p:nvGrpSpPr>
              <p:cNvPr id="106" name="グループ化 105"/>
              <p:cNvGrpSpPr/>
              <p:nvPr/>
            </p:nvGrpSpPr>
            <p:grpSpPr>
              <a:xfrm>
                <a:off x="2287622" y="3170955"/>
                <a:ext cx="1492290" cy="1477144"/>
                <a:chOff x="2287622" y="3170955"/>
                <a:chExt cx="1492290" cy="1477144"/>
              </a:xfrm>
              <a:solidFill>
                <a:srgbClr val="00B0F0"/>
              </a:solidFill>
            </p:grpSpPr>
            <p:sp>
              <p:nvSpPr>
                <p:cNvPr id="107" name="正方形/長方形 106"/>
                <p:cNvSpPr/>
                <p:nvPr/>
              </p:nvSpPr>
              <p:spPr>
                <a:xfrm>
                  <a:off x="3501819" y="3173321"/>
                  <a:ext cx="278093" cy="1474778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u="sng"/>
                </a:p>
              </p:txBody>
            </p:sp>
            <p:sp>
              <p:nvSpPr>
                <p:cNvPr id="108" name="正方形/長方形 107"/>
                <p:cNvSpPr/>
                <p:nvPr/>
              </p:nvSpPr>
              <p:spPr>
                <a:xfrm>
                  <a:off x="2287622" y="3172138"/>
                  <a:ext cx="278093" cy="1474778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u="sng"/>
                </a:p>
              </p:txBody>
            </p:sp>
            <p:sp>
              <p:nvSpPr>
                <p:cNvPr id="109" name="正方形/長方形 108"/>
                <p:cNvSpPr/>
                <p:nvPr/>
              </p:nvSpPr>
              <p:spPr>
                <a:xfrm>
                  <a:off x="2871900" y="3170955"/>
                  <a:ext cx="278093" cy="1474778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u="sng"/>
                </a:p>
              </p:txBody>
            </p:sp>
          </p:grpSp>
        </p:grpSp>
        <p:grpSp>
          <p:nvGrpSpPr>
            <p:cNvPr id="78" name="グループ化 77"/>
            <p:cNvGrpSpPr/>
            <p:nvPr/>
          </p:nvGrpSpPr>
          <p:grpSpPr>
            <a:xfrm>
              <a:off x="5128746" y="4332667"/>
              <a:ext cx="2630672" cy="882149"/>
              <a:chOff x="3879210" y="5222651"/>
              <a:chExt cx="3944975" cy="1218530"/>
            </a:xfrm>
          </p:grpSpPr>
          <p:sp>
            <p:nvSpPr>
              <p:cNvPr id="96" name="正方形/長方形 95"/>
              <p:cNvSpPr/>
              <p:nvPr/>
            </p:nvSpPr>
            <p:spPr>
              <a:xfrm>
                <a:off x="3995936" y="6258030"/>
                <a:ext cx="3672408" cy="18315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97" name="正方形/長方形 96"/>
              <p:cNvSpPr/>
              <p:nvPr/>
            </p:nvSpPr>
            <p:spPr>
              <a:xfrm>
                <a:off x="3995936" y="5805264"/>
                <a:ext cx="216024" cy="46735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98" name="正方形/長方形 97"/>
              <p:cNvSpPr/>
              <p:nvPr/>
            </p:nvSpPr>
            <p:spPr>
              <a:xfrm>
                <a:off x="7441468" y="5768814"/>
                <a:ext cx="216024" cy="50380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99" name="フリーフォーム 98"/>
              <p:cNvSpPr/>
              <p:nvPr/>
            </p:nvSpPr>
            <p:spPr>
              <a:xfrm>
                <a:off x="4004311" y="5432759"/>
                <a:ext cx="214151" cy="415554"/>
              </a:xfrm>
              <a:custGeom>
                <a:avLst/>
                <a:gdLst>
                  <a:gd name="connsiteX0" fmla="*/ 0 w 246743"/>
                  <a:gd name="connsiteY0" fmla="*/ 420915 h 449943"/>
                  <a:gd name="connsiteX1" fmla="*/ 0 w 246743"/>
                  <a:gd name="connsiteY1" fmla="*/ 0 h 449943"/>
                  <a:gd name="connsiteX2" fmla="*/ 0 w 246743"/>
                  <a:gd name="connsiteY2" fmla="*/ 0 h 449943"/>
                  <a:gd name="connsiteX3" fmla="*/ 246743 w 246743"/>
                  <a:gd name="connsiteY3" fmla="*/ 449943 h 449943"/>
                  <a:gd name="connsiteX4" fmla="*/ 0 w 246743"/>
                  <a:gd name="connsiteY4" fmla="*/ 420915 h 449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743" h="449943">
                    <a:moveTo>
                      <a:pt x="0" y="42091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6743" y="449943"/>
                    </a:lnTo>
                    <a:lnTo>
                      <a:pt x="0" y="420915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100" name="フリーフォーム 99"/>
              <p:cNvSpPr/>
              <p:nvPr/>
            </p:nvSpPr>
            <p:spPr>
              <a:xfrm flipH="1">
                <a:off x="7426106" y="5333456"/>
                <a:ext cx="231386" cy="471808"/>
              </a:xfrm>
              <a:custGeom>
                <a:avLst/>
                <a:gdLst>
                  <a:gd name="connsiteX0" fmla="*/ 0 w 246743"/>
                  <a:gd name="connsiteY0" fmla="*/ 420915 h 449943"/>
                  <a:gd name="connsiteX1" fmla="*/ 0 w 246743"/>
                  <a:gd name="connsiteY1" fmla="*/ 0 h 449943"/>
                  <a:gd name="connsiteX2" fmla="*/ 0 w 246743"/>
                  <a:gd name="connsiteY2" fmla="*/ 0 h 449943"/>
                  <a:gd name="connsiteX3" fmla="*/ 246743 w 246743"/>
                  <a:gd name="connsiteY3" fmla="*/ 449943 h 449943"/>
                  <a:gd name="connsiteX4" fmla="*/ 0 w 246743"/>
                  <a:gd name="connsiteY4" fmla="*/ 420915 h 449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743" h="449943">
                    <a:moveTo>
                      <a:pt x="0" y="42091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6743" y="449943"/>
                    </a:lnTo>
                    <a:lnTo>
                      <a:pt x="0" y="420915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101" name="正方形/長方形 100"/>
              <p:cNvSpPr/>
              <p:nvPr/>
            </p:nvSpPr>
            <p:spPr>
              <a:xfrm>
                <a:off x="7524328" y="5230171"/>
                <a:ext cx="299857" cy="2154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102" name="正方形/長方形 101"/>
              <p:cNvSpPr/>
              <p:nvPr/>
            </p:nvSpPr>
            <p:spPr>
              <a:xfrm>
                <a:off x="3879210" y="5222651"/>
                <a:ext cx="299857" cy="2154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</p:grpSp>
        <p:sp>
          <p:nvSpPr>
            <p:cNvPr id="79" name="正方形/長方形 78"/>
            <p:cNvSpPr/>
            <p:nvPr/>
          </p:nvSpPr>
          <p:spPr>
            <a:xfrm>
              <a:off x="6005677" y="4667092"/>
              <a:ext cx="100487" cy="409862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u="sng"/>
            </a:p>
          </p:txBody>
        </p:sp>
        <p:sp>
          <p:nvSpPr>
            <p:cNvPr id="80" name="正方形/長方形 79"/>
            <p:cNvSpPr/>
            <p:nvPr/>
          </p:nvSpPr>
          <p:spPr>
            <a:xfrm>
              <a:off x="6732426" y="4682921"/>
              <a:ext cx="100487" cy="409862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u="sng"/>
            </a:p>
          </p:txBody>
        </p:sp>
        <p:grpSp>
          <p:nvGrpSpPr>
            <p:cNvPr id="81" name="グループ化 80"/>
            <p:cNvGrpSpPr/>
            <p:nvPr/>
          </p:nvGrpSpPr>
          <p:grpSpPr>
            <a:xfrm>
              <a:off x="7461965" y="2758761"/>
              <a:ext cx="181339" cy="1969298"/>
              <a:chOff x="1964531" y="3307556"/>
              <a:chExt cx="250925" cy="3211027"/>
            </a:xfrm>
          </p:grpSpPr>
          <p:sp>
            <p:nvSpPr>
              <p:cNvPr id="93" name="正方形/長方形 92"/>
              <p:cNvSpPr/>
              <p:nvPr/>
            </p:nvSpPr>
            <p:spPr>
              <a:xfrm>
                <a:off x="1979712" y="3633351"/>
                <a:ext cx="216024" cy="256376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94" name="フリーフォーム 93"/>
              <p:cNvSpPr/>
              <p:nvPr/>
            </p:nvSpPr>
            <p:spPr>
              <a:xfrm>
                <a:off x="1964531" y="3307556"/>
                <a:ext cx="235744" cy="321469"/>
              </a:xfrm>
              <a:custGeom>
                <a:avLst/>
                <a:gdLst>
                  <a:gd name="connsiteX0" fmla="*/ 11907 w 235744"/>
                  <a:gd name="connsiteY0" fmla="*/ 321469 h 321469"/>
                  <a:gd name="connsiteX1" fmla="*/ 235744 w 235744"/>
                  <a:gd name="connsiteY1" fmla="*/ 321469 h 321469"/>
                  <a:gd name="connsiteX2" fmla="*/ 90488 w 235744"/>
                  <a:gd name="connsiteY2" fmla="*/ 0 h 321469"/>
                  <a:gd name="connsiteX3" fmla="*/ 0 w 235744"/>
                  <a:gd name="connsiteY3" fmla="*/ 0 h 321469"/>
                  <a:gd name="connsiteX4" fmla="*/ 11907 w 235744"/>
                  <a:gd name="connsiteY4" fmla="*/ 321469 h 321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744" h="321469">
                    <a:moveTo>
                      <a:pt x="11907" y="321469"/>
                    </a:moveTo>
                    <a:lnTo>
                      <a:pt x="235744" y="321469"/>
                    </a:lnTo>
                    <a:lnTo>
                      <a:pt x="90488" y="0"/>
                    </a:lnTo>
                    <a:lnTo>
                      <a:pt x="0" y="0"/>
                    </a:lnTo>
                    <a:lnTo>
                      <a:pt x="11907" y="32146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95" name="フリーフォーム 94"/>
              <p:cNvSpPr/>
              <p:nvPr/>
            </p:nvSpPr>
            <p:spPr>
              <a:xfrm flipV="1">
                <a:off x="1979712" y="6197114"/>
                <a:ext cx="235744" cy="321469"/>
              </a:xfrm>
              <a:custGeom>
                <a:avLst/>
                <a:gdLst>
                  <a:gd name="connsiteX0" fmla="*/ 11907 w 235744"/>
                  <a:gd name="connsiteY0" fmla="*/ 321469 h 321469"/>
                  <a:gd name="connsiteX1" fmla="*/ 235744 w 235744"/>
                  <a:gd name="connsiteY1" fmla="*/ 321469 h 321469"/>
                  <a:gd name="connsiteX2" fmla="*/ 90488 w 235744"/>
                  <a:gd name="connsiteY2" fmla="*/ 0 h 321469"/>
                  <a:gd name="connsiteX3" fmla="*/ 0 w 235744"/>
                  <a:gd name="connsiteY3" fmla="*/ 0 h 321469"/>
                  <a:gd name="connsiteX4" fmla="*/ 11907 w 235744"/>
                  <a:gd name="connsiteY4" fmla="*/ 321469 h 321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744" h="321469">
                    <a:moveTo>
                      <a:pt x="11907" y="321469"/>
                    </a:moveTo>
                    <a:lnTo>
                      <a:pt x="235744" y="321469"/>
                    </a:lnTo>
                    <a:lnTo>
                      <a:pt x="90488" y="0"/>
                    </a:lnTo>
                    <a:lnTo>
                      <a:pt x="0" y="0"/>
                    </a:lnTo>
                    <a:lnTo>
                      <a:pt x="11907" y="32146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</p:grpSp>
        <p:grpSp>
          <p:nvGrpSpPr>
            <p:cNvPr id="82" name="グループ化 81"/>
            <p:cNvGrpSpPr/>
            <p:nvPr/>
          </p:nvGrpSpPr>
          <p:grpSpPr>
            <a:xfrm flipH="1">
              <a:off x="5192901" y="2758761"/>
              <a:ext cx="181339" cy="1969298"/>
              <a:chOff x="1964531" y="3307556"/>
              <a:chExt cx="250925" cy="3211027"/>
            </a:xfrm>
          </p:grpSpPr>
          <p:sp>
            <p:nvSpPr>
              <p:cNvPr id="90" name="正方形/長方形 89"/>
              <p:cNvSpPr/>
              <p:nvPr/>
            </p:nvSpPr>
            <p:spPr>
              <a:xfrm>
                <a:off x="1979712" y="3633351"/>
                <a:ext cx="216024" cy="256376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91" name="フリーフォーム 90"/>
              <p:cNvSpPr/>
              <p:nvPr/>
            </p:nvSpPr>
            <p:spPr>
              <a:xfrm>
                <a:off x="1964531" y="3307556"/>
                <a:ext cx="235744" cy="321469"/>
              </a:xfrm>
              <a:custGeom>
                <a:avLst/>
                <a:gdLst>
                  <a:gd name="connsiteX0" fmla="*/ 11907 w 235744"/>
                  <a:gd name="connsiteY0" fmla="*/ 321469 h 321469"/>
                  <a:gd name="connsiteX1" fmla="*/ 235744 w 235744"/>
                  <a:gd name="connsiteY1" fmla="*/ 321469 h 321469"/>
                  <a:gd name="connsiteX2" fmla="*/ 90488 w 235744"/>
                  <a:gd name="connsiteY2" fmla="*/ 0 h 321469"/>
                  <a:gd name="connsiteX3" fmla="*/ 0 w 235744"/>
                  <a:gd name="connsiteY3" fmla="*/ 0 h 321469"/>
                  <a:gd name="connsiteX4" fmla="*/ 11907 w 235744"/>
                  <a:gd name="connsiteY4" fmla="*/ 321469 h 321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744" h="321469">
                    <a:moveTo>
                      <a:pt x="11907" y="321469"/>
                    </a:moveTo>
                    <a:lnTo>
                      <a:pt x="235744" y="321469"/>
                    </a:lnTo>
                    <a:lnTo>
                      <a:pt x="90488" y="0"/>
                    </a:lnTo>
                    <a:lnTo>
                      <a:pt x="0" y="0"/>
                    </a:lnTo>
                    <a:lnTo>
                      <a:pt x="11907" y="32146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92" name="フリーフォーム 91"/>
              <p:cNvSpPr/>
              <p:nvPr/>
            </p:nvSpPr>
            <p:spPr>
              <a:xfrm flipV="1">
                <a:off x="1979712" y="6197114"/>
                <a:ext cx="235744" cy="321469"/>
              </a:xfrm>
              <a:custGeom>
                <a:avLst/>
                <a:gdLst>
                  <a:gd name="connsiteX0" fmla="*/ 11907 w 235744"/>
                  <a:gd name="connsiteY0" fmla="*/ 321469 h 321469"/>
                  <a:gd name="connsiteX1" fmla="*/ 235744 w 235744"/>
                  <a:gd name="connsiteY1" fmla="*/ 321469 h 321469"/>
                  <a:gd name="connsiteX2" fmla="*/ 90488 w 235744"/>
                  <a:gd name="connsiteY2" fmla="*/ 0 h 321469"/>
                  <a:gd name="connsiteX3" fmla="*/ 0 w 235744"/>
                  <a:gd name="connsiteY3" fmla="*/ 0 h 321469"/>
                  <a:gd name="connsiteX4" fmla="*/ 11907 w 235744"/>
                  <a:gd name="connsiteY4" fmla="*/ 321469 h 321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744" h="321469">
                    <a:moveTo>
                      <a:pt x="11907" y="321469"/>
                    </a:moveTo>
                    <a:lnTo>
                      <a:pt x="235744" y="321469"/>
                    </a:lnTo>
                    <a:lnTo>
                      <a:pt x="90488" y="0"/>
                    </a:lnTo>
                    <a:lnTo>
                      <a:pt x="0" y="0"/>
                    </a:lnTo>
                    <a:lnTo>
                      <a:pt x="11907" y="32146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</p:grpSp>
        <p:grpSp>
          <p:nvGrpSpPr>
            <p:cNvPr id="83" name="グループ化 82"/>
            <p:cNvGrpSpPr/>
            <p:nvPr/>
          </p:nvGrpSpPr>
          <p:grpSpPr>
            <a:xfrm flipV="1">
              <a:off x="5206584" y="2279024"/>
              <a:ext cx="2526944" cy="801932"/>
              <a:chOff x="3995936" y="5333456"/>
              <a:chExt cx="3828249" cy="1107725"/>
            </a:xfrm>
          </p:grpSpPr>
          <p:sp>
            <p:nvSpPr>
              <p:cNvPr id="84" name="正方形/長方形 83"/>
              <p:cNvSpPr/>
              <p:nvPr/>
            </p:nvSpPr>
            <p:spPr>
              <a:xfrm>
                <a:off x="3995936" y="6258030"/>
                <a:ext cx="3672408" cy="18315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85" name="正方形/長方形 84"/>
              <p:cNvSpPr/>
              <p:nvPr/>
            </p:nvSpPr>
            <p:spPr>
              <a:xfrm>
                <a:off x="3995936" y="5805264"/>
                <a:ext cx="216024" cy="46735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86" name="正方形/長方形 85"/>
              <p:cNvSpPr/>
              <p:nvPr/>
            </p:nvSpPr>
            <p:spPr>
              <a:xfrm>
                <a:off x="7441468" y="5768814"/>
                <a:ext cx="216024" cy="50380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87" name="フリーフォーム 86"/>
              <p:cNvSpPr/>
              <p:nvPr/>
            </p:nvSpPr>
            <p:spPr>
              <a:xfrm>
                <a:off x="4004311" y="5432759"/>
                <a:ext cx="214151" cy="415554"/>
              </a:xfrm>
              <a:custGeom>
                <a:avLst/>
                <a:gdLst>
                  <a:gd name="connsiteX0" fmla="*/ 0 w 246743"/>
                  <a:gd name="connsiteY0" fmla="*/ 420915 h 449943"/>
                  <a:gd name="connsiteX1" fmla="*/ 0 w 246743"/>
                  <a:gd name="connsiteY1" fmla="*/ 0 h 449943"/>
                  <a:gd name="connsiteX2" fmla="*/ 0 w 246743"/>
                  <a:gd name="connsiteY2" fmla="*/ 0 h 449943"/>
                  <a:gd name="connsiteX3" fmla="*/ 246743 w 246743"/>
                  <a:gd name="connsiteY3" fmla="*/ 449943 h 449943"/>
                  <a:gd name="connsiteX4" fmla="*/ 0 w 246743"/>
                  <a:gd name="connsiteY4" fmla="*/ 420915 h 449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743" h="449943">
                    <a:moveTo>
                      <a:pt x="0" y="42091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6743" y="449943"/>
                    </a:lnTo>
                    <a:lnTo>
                      <a:pt x="0" y="420915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88" name="フリーフォーム 87"/>
              <p:cNvSpPr/>
              <p:nvPr/>
            </p:nvSpPr>
            <p:spPr>
              <a:xfrm flipH="1">
                <a:off x="7426106" y="5333456"/>
                <a:ext cx="231386" cy="471808"/>
              </a:xfrm>
              <a:custGeom>
                <a:avLst/>
                <a:gdLst>
                  <a:gd name="connsiteX0" fmla="*/ 0 w 246743"/>
                  <a:gd name="connsiteY0" fmla="*/ 420915 h 449943"/>
                  <a:gd name="connsiteX1" fmla="*/ 0 w 246743"/>
                  <a:gd name="connsiteY1" fmla="*/ 0 h 449943"/>
                  <a:gd name="connsiteX2" fmla="*/ 0 w 246743"/>
                  <a:gd name="connsiteY2" fmla="*/ 0 h 449943"/>
                  <a:gd name="connsiteX3" fmla="*/ 246743 w 246743"/>
                  <a:gd name="connsiteY3" fmla="*/ 449943 h 449943"/>
                  <a:gd name="connsiteX4" fmla="*/ 0 w 246743"/>
                  <a:gd name="connsiteY4" fmla="*/ 420915 h 449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743" h="449943">
                    <a:moveTo>
                      <a:pt x="0" y="42091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6743" y="449943"/>
                    </a:lnTo>
                    <a:lnTo>
                      <a:pt x="0" y="420915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  <p:sp>
            <p:nvSpPr>
              <p:cNvPr id="89" name="正方形/長方形 88"/>
              <p:cNvSpPr/>
              <p:nvPr/>
            </p:nvSpPr>
            <p:spPr>
              <a:xfrm>
                <a:off x="7657492" y="5347394"/>
                <a:ext cx="166693" cy="9822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u="sng"/>
              </a:p>
            </p:txBody>
          </p:sp>
        </p:grpSp>
        <p:sp>
          <p:nvSpPr>
            <p:cNvPr id="134" name="正方形/長方形 133"/>
            <p:cNvSpPr/>
            <p:nvPr/>
          </p:nvSpPr>
          <p:spPr>
            <a:xfrm>
              <a:off x="4819645" y="1475503"/>
              <a:ext cx="3168352" cy="4032448"/>
            </a:xfrm>
            <a:prstGeom prst="rect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35" name="直線コネクタ 134"/>
            <p:cNvCxnSpPr/>
            <p:nvPr/>
          </p:nvCxnSpPr>
          <p:spPr>
            <a:xfrm>
              <a:off x="4963661" y="2161693"/>
              <a:ext cx="0" cy="2959427"/>
            </a:xfrm>
            <a:prstGeom prst="line">
              <a:avLst/>
            </a:prstGeom>
            <a:ln w="76200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直線コネクタ 135"/>
            <p:cNvCxnSpPr/>
            <p:nvPr/>
          </p:nvCxnSpPr>
          <p:spPr>
            <a:xfrm>
              <a:off x="7769406" y="2166964"/>
              <a:ext cx="0" cy="2959427"/>
            </a:xfrm>
            <a:prstGeom prst="line">
              <a:avLst/>
            </a:prstGeom>
            <a:ln w="76200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直線コネクタ 136"/>
            <p:cNvCxnSpPr/>
            <p:nvPr/>
          </p:nvCxnSpPr>
          <p:spPr>
            <a:xfrm flipH="1">
              <a:off x="5111875" y="1695392"/>
              <a:ext cx="2511758" cy="2652"/>
            </a:xfrm>
            <a:prstGeom prst="line">
              <a:avLst/>
            </a:prstGeom>
            <a:ln w="76200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直線コネクタ 137"/>
            <p:cNvCxnSpPr/>
            <p:nvPr/>
          </p:nvCxnSpPr>
          <p:spPr>
            <a:xfrm flipH="1">
              <a:off x="5350638" y="5366587"/>
              <a:ext cx="2016636" cy="0"/>
            </a:xfrm>
            <a:prstGeom prst="line">
              <a:avLst/>
            </a:prstGeom>
            <a:ln w="76200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55" name="右矢印 2054"/>
          <p:cNvSpPr/>
          <p:nvPr/>
        </p:nvSpPr>
        <p:spPr>
          <a:xfrm>
            <a:off x="4315589" y="3035310"/>
            <a:ext cx="360040" cy="826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56" name="テキスト ボックス 2055"/>
          <p:cNvSpPr txBox="1"/>
          <p:nvPr/>
        </p:nvSpPr>
        <p:spPr>
          <a:xfrm>
            <a:off x="323527" y="5633433"/>
            <a:ext cx="41720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High temperature processing</a:t>
            </a:r>
          </a:p>
          <a:p>
            <a:pPr algn="ctr"/>
            <a:r>
              <a:rPr lang="en-US" altLang="ja-JP" sz="2400" b="1" dirty="0" smtClean="0"/>
              <a:t>VAC baking eq.</a:t>
            </a:r>
            <a:endParaRPr kumimoji="1" lang="ja-JP" altLang="en-US" sz="2400" b="1" dirty="0"/>
          </a:p>
        </p:txBody>
      </p:sp>
      <p:sp>
        <p:nvSpPr>
          <p:cNvPr id="141" name="テキスト ボックス 140"/>
          <p:cNvSpPr txBox="1"/>
          <p:nvPr/>
        </p:nvSpPr>
        <p:spPr>
          <a:xfrm>
            <a:off x="4495609" y="5639929"/>
            <a:ext cx="4324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Close Stainless steel vessel</a:t>
            </a:r>
          </a:p>
          <a:p>
            <a:pPr algn="ctr"/>
            <a:r>
              <a:rPr lang="en-US" altLang="ja-JP" sz="2400" b="1" dirty="0"/>
              <a:t>a</a:t>
            </a:r>
            <a:r>
              <a:rPr lang="en-US" altLang="ja-JP" sz="2400" b="1" dirty="0" smtClean="0"/>
              <a:t>nd extract to clean room?</a:t>
            </a:r>
            <a:endParaRPr kumimoji="1"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3281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251520" y="2204864"/>
            <a:ext cx="8229600" cy="1863080"/>
          </a:xfrm>
        </p:spPr>
        <p:txBody>
          <a:bodyPr>
            <a:noAutofit/>
          </a:bodyPr>
          <a:lstStyle/>
          <a:p>
            <a:r>
              <a:rPr lang="en-US" altLang="ja-JP" sz="6000" b="1" dirty="0" smtClean="0"/>
              <a:t>In conclusion</a:t>
            </a:r>
            <a:endParaRPr kumimoji="1" lang="ja-JP" altLang="en-US" sz="6000" b="1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3645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円/楕円 8"/>
          <p:cNvSpPr/>
          <p:nvPr/>
        </p:nvSpPr>
        <p:spPr>
          <a:xfrm>
            <a:off x="4000507" y="3120796"/>
            <a:ext cx="3286125" cy="321468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0179" name="日付プレースホルダ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altLang="ja-JP" smtClean="0">
                <a:latin typeface="Arial" charset="0"/>
                <a:ea typeface="ＭＳ Ｐゴシック" charset="-128"/>
              </a:rPr>
              <a:t>2013/1/29</a:t>
            </a:r>
          </a:p>
        </p:txBody>
      </p:sp>
      <p:sp>
        <p:nvSpPr>
          <p:cNvPr id="50180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2699792" y="6356350"/>
            <a:ext cx="3320008" cy="365125"/>
          </a:xfrm>
          <a:noFill/>
        </p:spPr>
        <p:txBody>
          <a:bodyPr/>
          <a:lstStyle/>
          <a:p>
            <a:r>
              <a:rPr lang="en-US" altLang="ja-JP" smtClean="0">
                <a:latin typeface="Arial" charset="0"/>
                <a:ea typeface="ＭＳ Ｐゴシック" charset="-128"/>
              </a:rPr>
              <a:t>CLIC2013, Nextef, KEK,  Higo</a:t>
            </a:r>
            <a:endParaRPr lang="en-US" altLang="ja-JP" dirty="0" smtClean="0">
              <a:latin typeface="Arial" charset="0"/>
              <a:ea typeface="ＭＳ Ｐゴシック" charset="-128"/>
            </a:endParaRPr>
          </a:p>
        </p:txBody>
      </p:sp>
      <p:sp>
        <p:nvSpPr>
          <p:cNvPr id="50181" name="スライド番号プレースホルダ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51C891-8135-4273-81FB-E02F04F560CC}" type="slidenum">
              <a:rPr lang="en-US" altLang="ja-JP" smtClean="0">
                <a:latin typeface="Arial" charset="0"/>
                <a:ea typeface="ＭＳ Ｐゴシック" charset="-128"/>
              </a:rPr>
              <a:pPr/>
              <a:t>46</a:t>
            </a:fld>
            <a:endParaRPr lang="en-US" altLang="ja-JP" smtClean="0">
              <a:latin typeface="Arial" charset="0"/>
              <a:ea typeface="ＭＳ Ｐゴシック" charset="-128"/>
            </a:endParaRPr>
          </a:p>
        </p:txBody>
      </p:sp>
      <p:sp>
        <p:nvSpPr>
          <p:cNvPr id="7" name="円/楕円 6"/>
          <p:cNvSpPr/>
          <p:nvPr/>
        </p:nvSpPr>
        <p:spPr>
          <a:xfrm>
            <a:off x="2786069" y="1477734"/>
            <a:ext cx="3286125" cy="32146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714507" y="3120796"/>
            <a:ext cx="3286125" cy="32146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0185" name="テキスト ボックス 9"/>
          <p:cNvSpPr txBox="1">
            <a:spLocks noChangeArrowheads="1"/>
          </p:cNvSpPr>
          <p:nvPr/>
        </p:nvSpPr>
        <p:spPr bwMode="auto">
          <a:xfrm>
            <a:off x="2796156" y="1656492"/>
            <a:ext cx="285752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3200" b="1" dirty="0"/>
              <a:t>KEK</a:t>
            </a:r>
          </a:p>
          <a:p>
            <a:pPr algn="ctr"/>
            <a:r>
              <a:rPr lang="en-US" altLang="ja-JP" sz="2400" dirty="0">
                <a:solidFill>
                  <a:srgbClr val="FF0000"/>
                </a:solidFill>
              </a:rPr>
              <a:t>Structure </a:t>
            </a:r>
            <a:r>
              <a:rPr lang="en-US" altLang="ja-JP" sz="2400" dirty="0" smtClean="0">
                <a:solidFill>
                  <a:srgbClr val="FF0000"/>
                </a:solidFill>
              </a:rPr>
              <a:t>fabrication </a:t>
            </a:r>
            <a:r>
              <a:rPr lang="en-US" altLang="ja-JP" sz="2400" dirty="0">
                <a:solidFill>
                  <a:srgbClr val="FF0000"/>
                </a:solidFill>
              </a:rPr>
              <a:t>&amp; test </a:t>
            </a:r>
            <a:r>
              <a:rPr lang="en-US" altLang="ja-JP" sz="2400" dirty="0" smtClean="0">
                <a:solidFill>
                  <a:srgbClr val="FF0000"/>
                </a:solidFill>
              </a:rPr>
              <a:t> @Nextef</a:t>
            </a:r>
            <a:endParaRPr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50186" name="テキスト ボックス 10"/>
          <p:cNvSpPr txBox="1">
            <a:spLocks noChangeArrowheads="1"/>
          </p:cNvSpPr>
          <p:nvPr/>
        </p:nvSpPr>
        <p:spPr bwMode="auto">
          <a:xfrm>
            <a:off x="5143507" y="4763859"/>
            <a:ext cx="37153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400" dirty="0"/>
              <a:t>CERN </a:t>
            </a:r>
            <a:r>
              <a:rPr lang="en-US" altLang="ja-JP" sz="2400" dirty="0" smtClean="0"/>
              <a:t>supports </a:t>
            </a:r>
            <a:r>
              <a:rPr lang="en-US" altLang="ja-JP" sz="2400" dirty="0"/>
              <a:t>for </a:t>
            </a:r>
            <a:r>
              <a:rPr lang="en-US" altLang="ja-JP" sz="2400" dirty="0" smtClean="0"/>
              <a:t>structure fabrication, high </a:t>
            </a:r>
            <a:r>
              <a:rPr lang="en-US" altLang="ja-JP" sz="2400" dirty="0"/>
              <a:t>power </a:t>
            </a:r>
            <a:r>
              <a:rPr lang="en-US" altLang="ja-JP" sz="2400" dirty="0" smtClean="0"/>
              <a:t>test &amp; system </a:t>
            </a:r>
            <a:r>
              <a:rPr lang="en-US" altLang="ja-JP" sz="2400" dirty="0"/>
              <a:t>expansion</a:t>
            </a:r>
            <a:endParaRPr lang="ja-JP" altLang="en-US" sz="2400" dirty="0"/>
          </a:p>
        </p:txBody>
      </p:sp>
      <p:sp>
        <p:nvSpPr>
          <p:cNvPr id="50187" name="テキスト ボックス 11"/>
          <p:cNvSpPr txBox="1">
            <a:spLocks noChangeArrowheads="1"/>
          </p:cNvSpPr>
          <p:nvPr/>
        </p:nvSpPr>
        <p:spPr bwMode="auto">
          <a:xfrm>
            <a:off x="572047" y="4711808"/>
            <a:ext cx="33570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ja-JP" sz="2400" dirty="0">
                <a:solidFill>
                  <a:srgbClr val="00B050"/>
                </a:solidFill>
              </a:rPr>
              <a:t>SLAC </a:t>
            </a:r>
            <a:r>
              <a:rPr lang="en-US" altLang="ja-JP" sz="2400" dirty="0" smtClean="0">
                <a:solidFill>
                  <a:srgbClr val="00B050"/>
                </a:solidFill>
              </a:rPr>
              <a:t>conducts structure fabrication, high </a:t>
            </a:r>
            <a:r>
              <a:rPr lang="en-US" altLang="ja-JP" sz="2400" dirty="0">
                <a:solidFill>
                  <a:srgbClr val="00B050"/>
                </a:solidFill>
              </a:rPr>
              <a:t>power </a:t>
            </a:r>
            <a:r>
              <a:rPr lang="en-US" altLang="ja-JP" sz="2400" dirty="0" smtClean="0">
                <a:solidFill>
                  <a:srgbClr val="00B050"/>
                </a:solidFill>
              </a:rPr>
              <a:t>test &amp; basic </a:t>
            </a:r>
            <a:r>
              <a:rPr lang="en-US" altLang="ja-JP" sz="2400" dirty="0">
                <a:solidFill>
                  <a:srgbClr val="00B050"/>
                </a:solidFill>
              </a:rPr>
              <a:t>research</a:t>
            </a:r>
            <a:endParaRPr lang="ja-JP" altLang="en-US" sz="2400" dirty="0">
              <a:solidFill>
                <a:srgbClr val="00B050"/>
              </a:solidFill>
            </a:endParaRPr>
          </a:p>
        </p:txBody>
      </p:sp>
      <p:sp>
        <p:nvSpPr>
          <p:cNvPr id="50188" name="テキスト ボックス 12"/>
          <p:cNvSpPr txBox="1">
            <a:spLocks noChangeArrowheads="1"/>
          </p:cNvSpPr>
          <p:nvPr/>
        </p:nvSpPr>
        <p:spPr bwMode="auto">
          <a:xfrm rot="1865712">
            <a:off x="2898307" y="3307472"/>
            <a:ext cx="14323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400" dirty="0" smtClean="0"/>
              <a:t>US-Japan</a:t>
            </a:r>
          </a:p>
          <a:p>
            <a:r>
              <a:rPr lang="en-US" altLang="ja-JP" sz="2400" dirty="0" smtClean="0"/>
              <a:t>SLAC/KEK</a:t>
            </a:r>
            <a:endParaRPr lang="en-US" altLang="ja-JP" sz="2400" dirty="0"/>
          </a:p>
        </p:txBody>
      </p:sp>
      <p:sp>
        <p:nvSpPr>
          <p:cNvPr id="50189" name="テキスト ボックス 13"/>
          <p:cNvSpPr txBox="1">
            <a:spLocks noChangeArrowheads="1"/>
          </p:cNvSpPr>
          <p:nvPr/>
        </p:nvSpPr>
        <p:spPr bwMode="auto">
          <a:xfrm rot="19736495">
            <a:off x="4075114" y="3425337"/>
            <a:ext cx="202155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/>
              <a:t>CERN/KEK </a:t>
            </a:r>
            <a:r>
              <a:rPr lang="en-US" altLang="ja-JP" sz="2400" dirty="0" smtClean="0"/>
              <a:t>collaboration</a:t>
            </a:r>
            <a:endParaRPr lang="en-US" altLang="ja-JP" sz="2400" dirty="0"/>
          </a:p>
        </p:txBody>
      </p:sp>
      <p:sp>
        <p:nvSpPr>
          <p:cNvPr id="50191" name="テキスト ボックス 16"/>
          <p:cNvSpPr txBox="1">
            <a:spLocks noChangeArrowheads="1"/>
          </p:cNvSpPr>
          <p:nvPr/>
        </p:nvSpPr>
        <p:spPr bwMode="auto">
          <a:xfrm>
            <a:off x="5929897" y="4354618"/>
            <a:ext cx="1000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800" b="1" dirty="0">
                <a:solidFill>
                  <a:srgbClr val="0000FF"/>
                </a:solidFill>
              </a:rPr>
              <a:t>CLIC</a:t>
            </a:r>
            <a:endParaRPr lang="ja-JP" altLang="en-US" sz="2800" b="1" dirty="0">
              <a:solidFill>
                <a:srgbClr val="0000FF"/>
              </a:solidFill>
            </a:endParaRPr>
          </a:p>
        </p:txBody>
      </p:sp>
      <p:sp>
        <p:nvSpPr>
          <p:cNvPr id="50192" name="テキスト ボックス 17"/>
          <p:cNvSpPr txBox="1">
            <a:spLocks noChangeArrowheads="1"/>
          </p:cNvSpPr>
          <p:nvPr/>
        </p:nvSpPr>
        <p:spPr bwMode="auto">
          <a:xfrm>
            <a:off x="2083642" y="4330476"/>
            <a:ext cx="12144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800" b="1" dirty="0">
                <a:solidFill>
                  <a:srgbClr val="00B050"/>
                </a:solidFill>
              </a:rPr>
              <a:t>US-HG</a:t>
            </a:r>
            <a:endParaRPr lang="ja-JP" altLang="en-US" sz="2800" b="1" dirty="0">
              <a:solidFill>
                <a:srgbClr val="00B050"/>
              </a:solidFill>
            </a:endParaRPr>
          </a:p>
        </p:txBody>
      </p:sp>
      <p:sp>
        <p:nvSpPr>
          <p:cNvPr id="18" name="テキスト ボックス 9"/>
          <p:cNvSpPr txBox="1">
            <a:spLocks noChangeArrowheads="1"/>
          </p:cNvSpPr>
          <p:nvPr/>
        </p:nvSpPr>
        <p:spPr bwMode="auto">
          <a:xfrm>
            <a:off x="5929897" y="1925726"/>
            <a:ext cx="292895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 err="1" smtClean="0"/>
              <a:t>Tsinghua</a:t>
            </a:r>
            <a:r>
              <a:rPr lang="en-US" altLang="ja-JP" sz="2400" dirty="0" smtClean="0"/>
              <a:t>, IHEP</a:t>
            </a:r>
            <a:endParaRPr lang="en-US" altLang="ja-JP" sz="2400" dirty="0"/>
          </a:p>
          <a:p>
            <a:pPr algn="ctr"/>
            <a:r>
              <a:rPr lang="en-US" altLang="ja-JP" sz="2400" dirty="0" smtClean="0"/>
              <a:t>Structure design,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fabrication &amp; test</a:t>
            </a:r>
            <a:endParaRPr lang="ja-JP" altLang="en-US" sz="2400" dirty="0"/>
          </a:p>
        </p:txBody>
      </p:sp>
      <p:sp>
        <p:nvSpPr>
          <p:cNvPr id="19" name="テキスト ボックス 16"/>
          <p:cNvSpPr txBox="1">
            <a:spLocks noChangeArrowheads="1"/>
          </p:cNvSpPr>
          <p:nvPr/>
        </p:nvSpPr>
        <p:spPr bwMode="auto">
          <a:xfrm>
            <a:off x="5572707" y="1425660"/>
            <a:ext cx="27866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b="1" dirty="0" smtClean="0">
                <a:solidFill>
                  <a:srgbClr val="FFC000"/>
                </a:solidFill>
              </a:rPr>
              <a:t>Asian collaboration</a:t>
            </a:r>
            <a:endParaRPr lang="ja-JP" altLang="en-US" sz="2400" b="1" dirty="0">
              <a:solidFill>
                <a:srgbClr val="FFC000"/>
              </a:solidFill>
            </a:endParaRPr>
          </a:p>
        </p:txBody>
      </p:sp>
      <p:sp>
        <p:nvSpPr>
          <p:cNvPr id="50178" name="タイトル 15"/>
          <p:cNvSpPr>
            <a:spLocks noGrp="1"/>
          </p:cNvSpPr>
          <p:nvPr>
            <p:ph type="title"/>
          </p:nvPr>
        </p:nvSpPr>
        <p:spPr>
          <a:xfrm>
            <a:off x="298942" y="141573"/>
            <a:ext cx="8286808" cy="105273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altLang="ja-JP" sz="3600" b="1" dirty="0" smtClean="0"/>
              <a:t>CERN/KEK collaboration has kept the base for KEK’s R&amp;D toward high gradient</a:t>
            </a:r>
            <a:endParaRPr lang="ja-JP" altLang="en-US" sz="3600" b="1" dirty="0" smtClean="0"/>
          </a:p>
        </p:txBody>
      </p:sp>
      <p:sp>
        <p:nvSpPr>
          <p:cNvPr id="20" name="円/楕円 19"/>
          <p:cNvSpPr/>
          <p:nvPr/>
        </p:nvSpPr>
        <p:spPr>
          <a:xfrm>
            <a:off x="286306" y="1120528"/>
            <a:ext cx="3286125" cy="3214688"/>
          </a:xfrm>
          <a:prstGeom prst="ellipse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" name="テキスト ボックス 9"/>
          <p:cNvSpPr txBox="1">
            <a:spLocks noChangeArrowheads="1"/>
          </p:cNvSpPr>
          <p:nvPr/>
        </p:nvSpPr>
        <p:spPr bwMode="auto">
          <a:xfrm>
            <a:off x="504599" y="2204864"/>
            <a:ext cx="235691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 smtClean="0"/>
              <a:t>Medical</a:t>
            </a:r>
          </a:p>
          <a:p>
            <a:pPr algn="ctr"/>
            <a:r>
              <a:rPr lang="en-US" altLang="ja-JP" sz="2400" dirty="0" smtClean="0"/>
              <a:t>Industrial</a:t>
            </a:r>
          </a:p>
          <a:p>
            <a:pPr algn="ctr"/>
            <a:r>
              <a:rPr lang="en-US" altLang="ja-JP" sz="2400" dirty="0" smtClean="0"/>
              <a:t>Higgs, and others</a:t>
            </a:r>
            <a:endParaRPr lang="ja-JP" altLang="en-US" sz="2400" dirty="0"/>
          </a:p>
        </p:txBody>
      </p:sp>
      <p:sp>
        <p:nvSpPr>
          <p:cNvPr id="22" name="テキスト ボックス 17"/>
          <p:cNvSpPr txBox="1">
            <a:spLocks noChangeArrowheads="1"/>
          </p:cNvSpPr>
          <p:nvPr/>
        </p:nvSpPr>
        <p:spPr bwMode="auto">
          <a:xfrm>
            <a:off x="899592" y="1545466"/>
            <a:ext cx="18870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800" b="1" dirty="0" smtClean="0">
                <a:solidFill>
                  <a:srgbClr val="7030A0"/>
                </a:solidFill>
              </a:rPr>
              <a:t>Application</a:t>
            </a:r>
            <a:endParaRPr lang="ja-JP" altLang="en-US" sz="2800" b="1" dirty="0">
              <a:solidFill>
                <a:srgbClr val="7030A0"/>
              </a:solidFill>
            </a:endParaRPr>
          </a:p>
        </p:txBody>
      </p:sp>
      <p:sp>
        <p:nvSpPr>
          <p:cNvPr id="17" name="円/楕円 16"/>
          <p:cNvSpPr/>
          <p:nvPr/>
        </p:nvSpPr>
        <p:spPr>
          <a:xfrm>
            <a:off x="4786896" y="1120528"/>
            <a:ext cx="3286125" cy="3214688"/>
          </a:xfrm>
          <a:prstGeom prst="ellipse">
            <a:avLst/>
          </a:prstGeom>
          <a:noFill/>
          <a:ln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962477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r>
              <a:rPr kumimoji="1" lang="en-US" altLang="ja-JP" sz="4800" b="1" dirty="0" smtClean="0"/>
              <a:t>Summary</a:t>
            </a:r>
            <a:endParaRPr kumimoji="1" lang="ja-JP" altLang="en-US" sz="4800" b="1" dirty="0"/>
          </a:p>
        </p:txBody>
      </p:sp>
      <p:sp>
        <p:nvSpPr>
          <p:cNvPr id="6" name="コンテンツ プレースホルダ 5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616624"/>
          </a:xfrm>
        </p:spPr>
        <p:txBody>
          <a:bodyPr>
            <a:noAutofit/>
          </a:bodyPr>
          <a:lstStyle/>
          <a:p>
            <a:r>
              <a:rPr kumimoji="1" lang="en-US" altLang="ja-JP" b="1" dirty="0" smtClean="0">
                <a:solidFill>
                  <a:srgbClr val="FF0000"/>
                </a:solidFill>
              </a:rPr>
              <a:t>Six CLIC prototypes tested at </a:t>
            </a:r>
            <a:r>
              <a:rPr kumimoji="1" lang="en-US" altLang="ja-JP" b="1" dirty="0" err="1" smtClean="0">
                <a:solidFill>
                  <a:srgbClr val="FF0000"/>
                </a:solidFill>
              </a:rPr>
              <a:t>Nextef</a:t>
            </a:r>
            <a:endParaRPr kumimoji="1" lang="en-US" altLang="ja-JP" b="1" dirty="0" smtClean="0">
              <a:solidFill>
                <a:srgbClr val="FF0000"/>
              </a:solidFill>
            </a:endParaRPr>
          </a:p>
          <a:p>
            <a:r>
              <a:rPr lang="en-US" altLang="ja-JP" b="1" dirty="0">
                <a:solidFill>
                  <a:srgbClr val="0000FF"/>
                </a:solidFill>
              </a:rPr>
              <a:t>B</a:t>
            </a:r>
            <a:r>
              <a:rPr lang="en-US" altLang="ja-JP" b="1" dirty="0" smtClean="0">
                <a:solidFill>
                  <a:srgbClr val="0000FF"/>
                </a:solidFill>
              </a:rPr>
              <a:t>reakdown </a:t>
            </a:r>
            <a:r>
              <a:rPr lang="en-US" altLang="ja-JP" b="1" dirty="0" smtClean="0">
                <a:solidFill>
                  <a:srgbClr val="0000FF"/>
                </a:solidFill>
              </a:rPr>
              <a:t>rate proven in TD24#4 with CLIC pulse </a:t>
            </a:r>
          </a:p>
          <a:p>
            <a:r>
              <a:rPr lang="en-US" altLang="ja-JP" b="1" dirty="0" smtClean="0">
                <a:solidFill>
                  <a:srgbClr val="FF0000"/>
                </a:solidFill>
              </a:rPr>
              <a:t>TD24R05 </a:t>
            </a:r>
            <a:r>
              <a:rPr lang="en-US" altLang="ja-JP" b="1" dirty="0" smtClean="0">
                <a:solidFill>
                  <a:srgbClr val="FF0000"/>
                </a:solidFill>
              </a:rPr>
              <a:t>found </a:t>
            </a:r>
            <a:r>
              <a:rPr lang="en-US" altLang="ja-JP" b="1" dirty="0">
                <a:solidFill>
                  <a:srgbClr val="FF0000"/>
                </a:solidFill>
              </a:rPr>
              <a:t>smoothly processed but </a:t>
            </a:r>
            <a:r>
              <a:rPr lang="en-US" altLang="ja-JP" b="1" dirty="0" smtClean="0">
                <a:solidFill>
                  <a:srgbClr val="FF0000"/>
                </a:solidFill>
              </a:rPr>
              <a:t>hot spots </a:t>
            </a:r>
            <a:r>
              <a:rPr lang="en-US" altLang="ja-JP" b="1" dirty="0">
                <a:solidFill>
                  <a:srgbClr val="FF0000"/>
                </a:solidFill>
              </a:rPr>
              <a:t>e</a:t>
            </a:r>
            <a:r>
              <a:rPr lang="en-US" altLang="ja-JP" b="1" dirty="0" smtClean="0">
                <a:solidFill>
                  <a:srgbClr val="FF0000"/>
                </a:solidFill>
              </a:rPr>
              <a:t>merged</a:t>
            </a:r>
            <a:endParaRPr lang="en-US" altLang="ja-JP" b="1" dirty="0">
              <a:solidFill>
                <a:srgbClr val="FF0000"/>
              </a:solidFill>
            </a:endParaRPr>
          </a:p>
          <a:p>
            <a:r>
              <a:rPr lang="en-US" altLang="ja-JP" b="1" dirty="0" smtClean="0">
                <a:solidFill>
                  <a:srgbClr val="0000FF"/>
                </a:solidFill>
              </a:rPr>
              <a:t>Further </a:t>
            </a:r>
            <a:r>
              <a:rPr lang="en-US" altLang="ja-JP" b="1" dirty="0" smtClean="0">
                <a:solidFill>
                  <a:srgbClr val="0000FF"/>
                </a:solidFill>
              </a:rPr>
              <a:t>studies in </a:t>
            </a:r>
            <a:r>
              <a:rPr lang="en-US" altLang="ja-JP" b="1" dirty="0" smtClean="0">
                <a:solidFill>
                  <a:srgbClr val="0000FF"/>
                </a:solidFill>
              </a:rPr>
              <a:t>simple setup is almost </a:t>
            </a:r>
            <a:r>
              <a:rPr lang="en-US" altLang="ja-JP" b="1" dirty="0" smtClean="0">
                <a:solidFill>
                  <a:srgbClr val="0000FF"/>
                </a:solidFill>
              </a:rPr>
              <a:t>ready</a:t>
            </a:r>
          </a:p>
          <a:p>
            <a:r>
              <a:rPr lang="en-US" altLang="ja-JP" b="1" dirty="0" smtClean="0">
                <a:solidFill>
                  <a:srgbClr val="FF0000"/>
                </a:solidFill>
              </a:rPr>
              <a:t>RF power sources are </a:t>
            </a:r>
            <a:r>
              <a:rPr lang="en-US" altLang="ja-JP" b="1" dirty="0" smtClean="0">
                <a:solidFill>
                  <a:srgbClr val="FF0000"/>
                </a:solidFill>
              </a:rPr>
              <a:t>to be </a:t>
            </a:r>
            <a:r>
              <a:rPr lang="en-US" altLang="ja-JP" b="1" dirty="0" smtClean="0">
                <a:solidFill>
                  <a:srgbClr val="FF0000"/>
                </a:solidFill>
              </a:rPr>
              <a:t>reinforced</a:t>
            </a:r>
            <a:endParaRPr lang="en-US" altLang="ja-JP" b="1" dirty="0" smtClean="0">
              <a:solidFill>
                <a:srgbClr val="FF0000"/>
              </a:solidFill>
            </a:endParaRPr>
          </a:p>
          <a:p>
            <a:r>
              <a:rPr lang="en-US" altLang="ja-JP" b="1" dirty="0" smtClean="0">
                <a:solidFill>
                  <a:srgbClr val="0000FF"/>
                </a:solidFill>
              </a:rPr>
              <a:t>CLIC high gradient collaboration keeps </a:t>
            </a:r>
            <a:r>
              <a:rPr lang="en-US" altLang="ja-JP" b="1" dirty="0" smtClean="0">
                <a:solidFill>
                  <a:srgbClr val="0000FF"/>
                </a:solidFill>
              </a:rPr>
              <a:t>X-band study at KEK active</a:t>
            </a:r>
            <a:endParaRPr lang="en-US" altLang="ja-JP" b="1" dirty="0" smtClean="0">
              <a:solidFill>
                <a:srgbClr val="0000FF"/>
              </a:solidFill>
            </a:endParaRPr>
          </a:p>
          <a:p>
            <a:r>
              <a:rPr lang="en-US" altLang="ja-JP" b="1" dirty="0" smtClean="0">
                <a:solidFill>
                  <a:srgbClr val="FF0000"/>
                </a:solidFill>
              </a:rPr>
              <a:t>KEK </a:t>
            </a:r>
            <a:r>
              <a:rPr lang="en-US" altLang="ja-JP" b="1" dirty="0" smtClean="0">
                <a:solidFill>
                  <a:srgbClr val="FF0000"/>
                </a:solidFill>
              </a:rPr>
              <a:t>further aggressive activities are </a:t>
            </a:r>
            <a:r>
              <a:rPr lang="en-US" altLang="ja-JP" b="1" dirty="0" smtClean="0">
                <a:solidFill>
                  <a:srgbClr val="FF0000"/>
                </a:solidFill>
              </a:rPr>
              <a:t>foreseen after </a:t>
            </a:r>
            <a:r>
              <a:rPr lang="en-US" altLang="ja-JP" b="1" dirty="0" smtClean="0">
                <a:solidFill>
                  <a:srgbClr val="FF0000"/>
                </a:solidFill>
              </a:rPr>
              <a:t>commissioning of SuperKEKB in early 2015</a:t>
            </a:r>
            <a:endParaRPr lang="en-US" altLang="ja-JP" b="1" dirty="0" smtClean="0">
              <a:solidFill>
                <a:srgbClr val="FF0000"/>
              </a:solidFill>
            </a:endParaRP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CLIC2013, </a:t>
            </a:r>
            <a:r>
              <a:rPr kumimoji="1" lang="en-US" altLang="ja-JP" dirty="0" err="1" smtClean="0"/>
              <a:t>Nextef</a:t>
            </a:r>
            <a:r>
              <a:rPr kumimoji="1" lang="en-US" altLang="ja-JP" dirty="0" smtClean="0"/>
              <a:t>, KEK,  Higo</a:t>
            </a:r>
            <a:endParaRPr kumimoji="1" lang="ja-JP" altLang="en-US" dirty="0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8578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en-US" altLang="ja-JP" b="1" dirty="0" smtClean="0"/>
              <a:t>High gradient tests of </a:t>
            </a:r>
            <a:r>
              <a:rPr lang="en-US" altLang="ja-JP" b="1" dirty="0"/>
              <a:t/>
            </a:r>
            <a:br>
              <a:rPr lang="en-US" altLang="ja-JP" b="1" dirty="0"/>
            </a:br>
            <a:r>
              <a:rPr lang="en-US" altLang="ja-JP" b="1" dirty="0"/>
              <a:t>CLIC prototype structures</a:t>
            </a:r>
            <a:endParaRPr kumimoji="1" lang="ja-JP" altLang="en-US" dirty="0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idx="1"/>
          </p:nvPr>
        </p:nvSpPr>
        <p:spPr>
          <a:xfrm>
            <a:off x="467544" y="2060848"/>
            <a:ext cx="8496944" cy="3744416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dirty="0" smtClean="0">
                <a:sym typeface="Wingdings" pitchFamily="2" charset="2"/>
              </a:rPr>
              <a:t>Collaboration from 2007 ---</a:t>
            </a:r>
          </a:p>
          <a:p>
            <a:r>
              <a:rPr kumimoji="1" lang="en-US" altLang="ja-JP" dirty="0" smtClean="0">
                <a:sym typeface="Wingdings" pitchFamily="2" charset="2"/>
              </a:rPr>
              <a:t> </a:t>
            </a:r>
            <a:r>
              <a:rPr kumimoji="1" lang="en-US" altLang="ja-JP" dirty="0" smtClean="0"/>
              <a:t>T18#2</a:t>
            </a:r>
            <a:r>
              <a:rPr lang="en-US" altLang="ja-JP" dirty="0" smtClean="0">
                <a:sym typeface="Wingdings" pitchFamily="2" charset="2"/>
              </a:rPr>
              <a:t> 	2008 --- 2009</a:t>
            </a:r>
          </a:p>
          <a:p>
            <a:r>
              <a:rPr lang="en-US" altLang="ja-JP" dirty="0" smtClean="0">
                <a:sym typeface="Wingdings" pitchFamily="2" charset="2"/>
              </a:rPr>
              <a:t> </a:t>
            </a:r>
            <a:r>
              <a:rPr kumimoji="1" lang="en-US" altLang="ja-JP" dirty="0" smtClean="0"/>
              <a:t>TD18#2</a:t>
            </a:r>
            <a:r>
              <a:rPr lang="en-US" altLang="ja-JP" dirty="0" smtClean="0">
                <a:sym typeface="Wingdings" pitchFamily="2" charset="2"/>
              </a:rPr>
              <a:t> 	2009 --- 2010</a:t>
            </a:r>
          </a:p>
          <a:p>
            <a:r>
              <a:rPr lang="en-US" altLang="ja-JP" dirty="0" smtClean="0">
                <a:sym typeface="Wingdings" pitchFamily="2" charset="2"/>
              </a:rPr>
              <a:t> </a:t>
            </a:r>
            <a:r>
              <a:rPr kumimoji="1" lang="en-US" altLang="ja-JP" dirty="0" smtClean="0"/>
              <a:t>T24#3</a:t>
            </a:r>
            <a:r>
              <a:rPr lang="en-US" altLang="ja-JP" dirty="0" smtClean="0">
                <a:sym typeface="Wingdings" pitchFamily="2" charset="2"/>
              </a:rPr>
              <a:t> 	2010 --- 2011 </a:t>
            </a:r>
            <a:r>
              <a:rPr lang="en-US" altLang="ja-JP" sz="2400" dirty="0" smtClean="0">
                <a:sym typeface="Wingdings" pitchFamily="2" charset="2"/>
              </a:rPr>
              <a:t>IWLC2011 Granada</a:t>
            </a:r>
          </a:p>
          <a:p>
            <a:r>
              <a:rPr lang="en-US" altLang="ja-JP" dirty="0" smtClean="0">
                <a:sym typeface="Wingdings" pitchFamily="2" charset="2"/>
              </a:rPr>
              <a:t> </a:t>
            </a:r>
            <a:r>
              <a:rPr kumimoji="1" lang="en-US" altLang="ja-JP" dirty="0" smtClean="0"/>
              <a:t>TD24#4	2011 --- 2012 </a:t>
            </a:r>
            <a:r>
              <a:rPr kumimoji="1" lang="en-US" altLang="ja-JP" sz="2400" dirty="0" smtClean="0"/>
              <a:t>LWLC2012 Arlington</a:t>
            </a:r>
          </a:p>
          <a:p>
            <a:r>
              <a:rPr kumimoji="1" lang="en-US" altLang="ja-JP" dirty="0" smtClean="0">
                <a:sym typeface="Wingdings" pitchFamily="2" charset="2"/>
              </a:rPr>
              <a:t>TD24R05#2	2012 --- 2013 </a:t>
            </a:r>
            <a:r>
              <a:rPr kumimoji="1" lang="en-US" altLang="ja-JP" sz="2400" dirty="0" smtClean="0">
                <a:sym typeface="Wingdings" pitchFamily="2" charset="2"/>
              </a:rPr>
              <a:t>CLIC2012 Geneva</a:t>
            </a:r>
          </a:p>
          <a:p>
            <a:r>
              <a:rPr lang="en-US" altLang="ja-JP" dirty="0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TD24R05#4	2013 ---</a:t>
            </a:r>
            <a:endParaRPr kumimoji="1" lang="ja-JP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8" name="日付プレースホルダー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9" name="フッター プレースホルダー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6354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ja-JP" b="1" dirty="0" smtClean="0"/>
              <a:t>High-gradient test at Nextef</a:t>
            </a:r>
            <a:endParaRPr lang="ja-JP" altLang="en-US" sz="2800" b="1" dirty="0" smtClean="0"/>
          </a:p>
        </p:txBody>
      </p:sp>
      <p:sp>
        <p:nvSpPr>
          <p:cNvPr id="59" name="フッター プレースホルダ 58"/>
          <p:cNvSpPr>
            <a:spLocks noGrp="1"/>
          </p:cNvSpPr>
          <p:nvPr>
            <p:ph type="ftr" sz="quarter" idx="11"/>
          </p:nvPr>
        </p:nvSpPr>
        <p:spPr>
          <a:xfrm>
            <a:off x="2653821" y="6242052"/>
            <a:ext cx="2895600" cy="365125"/>
          </a:xfrm>
        </p:spPr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 dirty="0"/>
          </a:p>
        </p:txBody>
      </p:sp>
      <p:sp>
        <p:nvSpPr>
          <p:cNvPr id="72" name="スライド番号プレースホルダ 71"/>
          <p:cNvSpPr>
            <a:spLocks noGrp="1"/>
          </p:cNvSpPr>
          <p:nvPr>
            <p:ph type="sldNum" sz="quarter" idx="12"/>
          </p:nvPr>
        </p:nvSpPr>
        <p:spPr>
          <a:xfrm>
            <a:off x="6082821" y="6242052"/>
            <a:ext cx="2133600" cy="365125"/>
          </a:xfrm>
        </p:spPr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73" name="日付プレースホルダ 72"/>
          <p:cNvSpPr>
            <a:spLocks noGrp="1"/>
          </p:cNvSpPr>
          <p:nvPr>
            <p:ph type="dt" sz="half" idx="10"/>
          </p:nvPr>
        </p:nvSpPr>
        <p:spPr>
          <a:xfrm>
            <a:off x="-13179" y="6242052"/>
            <a:ext cx="2133600" cy="365125"/>
          </a:xfrm>
        </p:spPr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grpSp>
        <p:nvGrpSpPr>
          <p:cNvPr id="2" name="グループ化 1"/>
          <p:cNvGrpSpPr/>
          <p:nvPr/>
        </p:nvGrpSpPr>
        <p:grpSpPr>
          <a:xfrm>
            <a:off x="347959" y="764704"/>
            <a:ext cx="8623965" cy="5688632"/>
            <a:chOff x="-1193543" y="637949"/>
            <a:chExt cx="10446063" cy="5760640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3278704" y="637949"/>
              <a:ext cx="5694081" cy="5760640"/>
              <a:chOff x="3278704" y="637949"/>
              <a:chExt cx="5694081" cy="5760640"/>
            </a:xfrm>
          </p:grpSpPr>
          <p:sp>
            <p:nvSpPr>
              <p:cNvPr id="63" name="角丸四角形 62"/>
              <p:cNvSpPr/>
              <p:nvPr/>
            </p:nvSpPr>
            <p:spPr>
              <a:xfrm>
                <a:off x="5240829" y="637949"/>
                <a:ext cx="2003458" cy="576064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/>
              </a:p>
            </p:txBody>
          </p:sp>
          <p:sp>
            <p:nvSpPr>
              <p:cNvPr id="15403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6265792" y="5349762"/>
                <a:ext cx="2626253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 smtClean="0">
                    <a:latin typeface="Calibri" pitchFamily="34" charset="0"/>
                  </a:rPr>
                  <a:t>Basic </a:t>
                </a:r>
                <a:r>
                  <a:rPr lang="en-US" altLang="ja-JP" sz="1600" dirty="0">
                    <a:latin typeface="Calibri" pitchFamily="34" charset="0"/>
                  </a:rPr>
                  <a:t>studies at shield-B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cxnSp>
            <p:nvCxnSpPr>
              <p:cNvPr id="43" name="直線コネクタ 42"/>
              <p:cNvCxnSpPr/>
              <p:nvPr/>
            </p:nvCxnSpPr>
            <p:spPr bwMode="auto">
              <a:xfrm rot="5400000">
                <a:off x="3300123" y="3671096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コネクタ 43"/>
              <p:cNvCxnSpPr/>
              <p:nvPr/>
            </p:nvCxnSpPr>
            <p:spPr bwMode="auto">
              <a:xfrm rot="5400000">
                <a:off x="3728748" y="3671096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線コネクタ 49"/>
              <p:cNvCxnSpPr/>
              <p:nvPr/>
            </p:nvCxnSpPr>
            <p:spPr bwMode="auto">
              <a:xfrm rot="5400000">
                <a:off x="4157373" y="3671096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線コネクタ 50"/>
              <p:cNvCxnSpPr/>
              <p:nvPr/>
            </p:nvCxnSpPr>
            <p:spPr bwMode="auto">
              <a:xfrm rot="5400000">
                <a:off x="4372480" y="3457577"/>
                <a:ext cx="5427662" cy="15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右矢印 69"/>
              <p:cNvSpPr/>
              <p:nvPr/>
            </p:nvSpPr>
            <p:spPr>
              <a:xfrm>
                <a:off x="4883764" y="3434594"/>
                <a:ext cx="1344502" cy="195264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15392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7085517" y="3609077"/>
                <a:ext cx="1809819" cy="342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1600" dirty="0" smtClean="0">
                    <a:latin typeface="Calibri" pitchFamily="34" charset="0"/>
                  </a:rPr>
                  <a:t>TD24R05</a:t>
                </a:r>
                <a:r>
                  <a:rPr lang="en-US" altLang="ja-JP" sz="1600" dirty="0">
                    <a:latin typeface="Calibri" pitchFamily="34" charset="0"/>
                  </a:rPr>
                  <a:t> </a:t>
                </a:r>
                <a:r>
                  <a:rPr lang="en-US" altLang="ja-JP" sz="1600" dirty="0" smtClean="0">
                    <a:latin typeface="Calibri" pitchFamily="34" charset="0"/>
                  </a:rPr>
                  <a:t>#2</a:t>
                </a:r>
              </a:p>
            </p:txBody>
          </p:sp>
          <p:sp>
            <p:nvSpPr>
              <p:cNvPr id="15397" name="テキスト ボックス 56"/>
              <p:cNvSpPr txBox="1">
                <a:spLocks noChangeArrowheads="1"/>
              </p:cNvSpPr>
              <p:nvPr/>
            </p:nvSpPr>
            <p:spPr bwMode="auto">
              <a:xfrm>
                <a:off x="6265792" y="3318191"/>
                <a:ext cx="1668300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TD24_Disk</a:t>
                </a:r>
                <a:r>
                  <a:rPr lang="en-US" altLang="ja-JP" sz="1600" dirty="0" smtClean="0">
                    <a:latin typeface="Calibri" pitchFamily="34" charset="0"/>
                  </a:rPr>
                  <a:t>_#4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15400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3278704" y="4265339"/>
                <a:ext cx="3140646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High power components test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69" name="右矢印 68"/>
              <p:cNvSpPr/>
              <p:nvPr/>
            </p:nvSpPr>
            <p:spPr>
              <a:xfrm>
                <a:off x="5369430" y="4744653"/>
                <a:ext cx="1333736" cy="213123"/>
              </a:xfrm>
              <a:prstGeom prst="rightArrow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15405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3660068" y="4666548"/>
                <a:ext cx="1753698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1600" dirty="0" smtClean="0">
                    <a:latin typeface="Calibri" pitchFamily="34" charset="0"/>
                  </a:rPr>
                  <a:t>KT1 </a:t>
                </a:r>
                <a:r>
                  <a:rPr lang="en-US" altLang="ja-JP" sz="1600" dirty="0">
                    <a:latin typeface="Calibri" pitchFamily="34" charset="0"/>
                  </a:rPr>
                  <a:t>to shield-B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66" name="右矢印 65"/>
              <p:cNvSpPr/>
              <p:nvPr/>
            </p:nvSpPr>
            <p:spPr>
              <a:xfrm>
                <a:off x="7232313" y="5242606"/>
                <a:ext cx="1663024" cy="214314"/>
              </a:xfrm>
              <a:prstGeom prst="rightArrow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57" name="下矢印 56"/>
              <p:cNvSpPr/>
              <p:nvPr/>
            </p:nvSpPr>
            <p:spPr>
              <a:xfrm>
                <a:off x="7030810" y="654121"/>
                <a:ext cx="428628" cy="428628"/>
              </a:xfrm>
              <a:prstGeom prst="downArrow">
                <a:avLst/>
              </a:prstGeom>
              <a:solidFill>
                <a:srgbClr val="FFFF00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/>
              </a:p>
            </p:txBody>
          </p:sp>
          <p:sp>
            <p:nvSpPr>
              <p:cNvPr id="58" name="右矢印 57"/>
              <p:cNvSpPr/>
              <p:nvPr/>
            </p:nvSpPr>
            <p:spPr>
              <a:xfrm>
                <a:off x="6443547" y="3684590"/>
                <a:ext cx="654670" cy="214314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cxnSp>
            <p:nvCxnSpPr>
              <p:cNvPr id="67" name="直線コネクタ 66"/>
              <p:cNvCxnSpPr/>
              <p:nvPr/>
            </p:nvCxnSpPr>
            <p:spPr bwMode="auto">
              <a:xfrm rot="5400000">
                <a:off x="5047861" y="3742536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線コネクタ 70"/>
              <p:cNvCxnSpPr/>
              <p:nvPr/>
            </p:nvCxnSpPr>
            <p:spPr bwMode="auto">
              <a:xfrm rot="5400000">
                <a:off x="5476486" y="3742536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コネクタ 73"/>
              <p:cNvCxnSpPr/>
              <p:nvPr/>
            </p:nvCxnSpPr>
            <p:spPr bwMode="auto">
              <a:xfrm rot="5400000">
                <a:off x="5905111" y="3742536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コネクタ 74"/>
              <p:cNvCxnSpPr/>
              <p:nvPr/>
            </p:nvCxnSpPr>
            <p:spPr bwMode="auto">
              <a:xfrm rot="5400000">
                <a:off x="6120218" y="3529017"/>
                <a:ext cx="5427662" cy="15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右矢印 75"/>
              <p:cNvSpPr/>
              <p:nvPr/>
            </p:nvSpPr>
            <p:spPr>
              <a:xfrm>
                <a:off x="8141273" y="4302996"/>
                <a:ext cx="831512" cy="203346"/>
              </a:xfrm>
              <a:prstGeom prst="rightArrow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77" name="右矢印 76"/>
              <p:cNvSpPr/>
              <p:nvPr/>
            </p:nvSpPr>
            <p:spPr>
              <a:xfrm>
                <a:off x="7574706" y="4019276"/>
                <a:ext cx="831512" cy="203346"/>
              </a:xfrm>
              <a:prstGeom prst="rightArrow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78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4942392" y="3900900"/>
                <a:ext cx="2637679" cy="342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1600" dirty="0" smtClean="0">
                    <a:latin typeface="Calibri" pitchFamily="34" charset="0"/>
                  </a:rPr>
                  <a:t>TD24R05</a:t>
                </a:r>
                <a:r>
                  <a:rPr lang="en-US" altLang="ja-JP" sz="1600" dirty="0">
                    <a:latin typeface="Calibri" pitchFamily="34" charset="0"/>
                  </a:rPr>
                  <a:t> </a:t>
                </a:r>
                <a:r>
                  <a:rPr lang="en-US" altLang="ja-JP" sz="1600" dirty="0" smtClean="0">
                    <a:latin typeface="Calibri" pitchFamily="34" charset="0"/>
                  </a:rPr>
                  <a:t>#4?</a:t>
                </a:r>
              </a:p>
            </p:txBody>
          </p:sp>
          <p:sp>
            <p:nvSpPr>
              <p:cNvPr id="79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6327727" y="4205927"/>
                <a:ext cx="1795366" cy="342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1600" dirty="0" smtClean="0">
                    <a:latin typeface="Calibri" pitchFamily="34" charset="0"/>
                  </a:rPr>
                  <a:t>TD24R05(KEK)?</a:t>
                </a:r>
              </a:p>
            </p:txBody>
          </p:sp>
          <p:sp>
            <p:nvSpPr>
              <p:cNvPr id="80" name="右矢印 79"/>
              <p:cNvSpPr/>
              <p:nvPr/>
            </p:nvSpPr>
            <p:spPr>
              <a:xfrm>
                <a:off x="6812062" y="5007422"/>
                <a:ext cx="437497" cy="213123"/>
              </a:xfrm>
              <a:prstGeom prst="rightArrow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81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4746905" y="4929318"/>
                <a:ext cx="2065157" cy="342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ja-JP" sz="1600" dirty="0" smtClean="0">
                    <a:latin typeface="Calibri" pitchFamily="34" charset="0"/>
                  </a:rPr>
                  <a:t>Replace klystron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</p:grpSp>
        <p:grpSp>
          <p:nvGrpSpPr>
            <p:cNvPr id="4" name="グループ化 3"/>
            <p:cNvGrpSpPr/>
            <p:nvPr/>
          </p:nvGrpSpPr>
          <p:grpSpPr>
            <a:xfrm>
              <a:off x="-1193543" y="742952"/>
              <a:ext cx="7156316" cy="5441950"/>
              <a:chOff x="-723164" y="857250"/>
              <a:chExt cx="7156316" cy="5441950"/>
            </a:xfrm>
          </p:grpSpPr>
          <p:cxnSp>
            <p:nvCxnSpPr>
              <p:cNvPr id="28" name="直線コネクタ 27"/>
              <p:cNvCxnSpPr/>
              <p:nvPr/>
            </p:nvCxnSpPr>
            <p:spPr bwMode="auto">
              <a:xfrm rot="5400000">
                <a:off x="-2671573" y="3798094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コネクタ 28"/>
              <p:cNvCxnSpPr/>
              <p:nvPr/>
            </p:nvCxnSpPr>
            <p:spPr bwMode="auto">
              <a:xfrm rot="5400000">
                <a:off x="-2240566" y="3797300"/>
                <a:ext cx="4999038" cy="158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コネクタ 29"/>
              <p:cNvCxnSpPr/>
              <p:nvPr/>
            </p:nvCxnSpPr>
            <p:spPr bwMode="auto">
              <a:xfrm rot="5400000">
                <a:off x="-2027842" y="3571876"/>
                <a:ext cx="5440363" cy="111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コネクタ 30"/>
              <p:cNvCxnSpPr/>
              <p:nvPr/>
            </p:nvCxnSpPr>
            <p:spPr bwMode="auto">
              <a:xfrm rot="5400000">
                <a:off x="-1381729" y="3795713"/>
                <a:ext cx="4999037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コネクタ 31"/>
              <p:cNvCxnSpPr/>
              <p:nvPr/>
            </p:nvCxnSpPr>
            <p:spPr bwMode="auto">
              <a:xfrm rot="5400000">
                <a:off x="-953898" y="3794919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線コネクタ 32"/>
              <p:cNvCxnSpPr/>
              <p:nvPr/>
            </p:nvCxnSpPr>
            <p:spPr bwMode="auto">
              <a:xfrm rot="5400000">
                <a:off x="-522891" y="3794125"/>
                <a:ext cx="4999038" cy="158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線コネクタ 33"/>
              <p:cNvCxnSpPr/>
              <p:nvPr/>
            </p:nvCxnSpPr>
            <p:spPr bwMode="auto">
              <a:xfrm rot="16200000" flipH="1">
                <a:off x="-309372" y="3580606"/>
                <a:ext cx="5422900" cy="476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コネクタ 34"/>
              <p:cNvCxnSpPr/>
              <p:nvPr/>
            </p:nvCxnSpPr>
            <p:spPr bwMode="auto">
              <a:xfrm rot="5400000">
                <a:off x="335946" y="3792538"/>
                <a:ext cx="4999037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コネクタ 35"/>
              <p:cNvCxnSpPr/>
              <p:nvPr/>
            </p:nvCxnSpPr>
            <p:spPr bwMode="auto">
              <a:xfrm rot="5400000">
                <a:off x="763777" y="3791744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コネクタ 36"/>
              <p:cNvCxnSpPr/>
              <p:nvPr/>
            </p:nvCxnSpPr>
            <p:spPr bwMode="auto">
              <a:xfrm rot="5400000">
                <a:off x="1194784" y="3790950"/>
                <a:ext cx="4999038" cy="158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コネクタ 38"/>
              <p:cNvCxnSpPr/>
              <p:nvPr/>
            </p:nvCxnSpPr>
            <p:spPr bwMode="auto">
              <a:xfrm rot="5400000">
                <a:off x="2053621" y="3789363"/>
                <a:ext cx="4999037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コネクタ 39"/>
              <p:cNvCxnSpPr/>
              <p:nvPr/>
            </p:nvCxnSpPr>
            <p:spPr bwMode="auto">
              <a:xfrm rot="5400000">
                <a:off x="2481452" y="3788569"/>
                <a:ext cx="5000625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コネクタ 40"/>
              <p:cNvCxnSpPr/>
              <p:nvPr/>
            </p:nvCxnSpPr>
            <p:spPr bwMode="auto">
              <a:xfrm rot="5400000">
                <a:off x="2912459" y="3787775"/>
                <a:ext cx="4999038" cy="158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コネクタ 41"/>
              <p:cNvCxnSpPr/>
              <p:nvPr/>
            </p:nvCxnSpPr>
            <p:spPr bwMode="auto">
              <a:xfrm rot="5400000">
                <a:off x="3125184" y="3571875"/>
                <a:ext cx="5430838" cy="158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コネクタ 37"/>
              <p:cNvCxnSpPr/>
              <p:nvPr/>
            </p:nvCxnSpPr>
            <p:spPr bwMode="auto">
              <a:xfrm rot="5400000">
                <a:off x="1682173" y="3501008"/>
                <a:ext cx="4896542" cy="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右矢印 60"/>
              <p:cNvSpPr/>
              <p:nvPr/>
            </p:nvSpPr>
            <p:spPr>
              <a:xfrm>
                <a:off x="126396" y="2287712"/>
                <a:ext cx="1357313" cy="214312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15386" name="テキスト ボックス 62"/>
              <p:cNvSpPr txBox="1">
                <a:spLocks noChangeArrowheads="1"/>
              </p:cNvSpPr>
              <p:nvPr/>
            </p:nvSpPr>
            <p:spPr bwMode="auto">
              <a:xfrm>
                <a:off x="1555146" y="2216273"/>
                <a:ext cx="1514907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T18_Disk_#2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64" name="右矢印 63"/>
              <p:cNvSpPr/>
              <p:nvPr/>
            </p:nvSpPr>
            <p:spPr>
              <a:xfrm>
                <a:off x="1483709" y="2644899"/>
                <a:ext cx="714375" cy="214313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15388" name="テキスト ボックス 64"/>
              <p:cNvSpPr txBox="1">
                <a:spLocks noChangeArrowheads="1"/>
              </p:cNvSpPr>
              <p:nvPr/>
            </p:nvSpPr>
            <p:spPr bwMode="auto">
              <a:xfrm>
                <a:off x="2367629" y="2557760"/>
                <a:ext cx="1794511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TD18_Quad_#5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68" name="右矢印 67"/>
              <p:cNvSpPr/>
              <p:nvPr/>
            </p:nvSpPr>
            <p:spPr>
              <a:xfrm>
                <a:off x="2269521" y="2922691"/>
                <a:ext cx="1644898" cy="210889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15390" name="テキスト ボックス 68"/>
              <p:cNvSpPr txBox="1">
                <a:spLocks noChangeArrowheads="1"/>
              </p:cNvSpPr>
              <p:nvPr/>
            </p:nvSpPr>
            <p:spPr bwMode="auto">
              <a:xfrm>
                <a:off x="4042908" y="2843190"/>
                <a:ext cx="1668300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TD18_Disk_#2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60" name="右矢印 59"/>
              <p:cNvSpPr/>
              <p:nvPr/>
            </p:nvSpPr>
            <p:spPr>
              <a:xfrm>
                <a:off x="2229354" y="4437875"/>
                <a:ext cx="1428303" cy="225722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56" name="右矢印 55"/>
              <p:cNvSpPr/>
              <p:nvPr/>
            </p:nvSpPr>
            <p:spPr>
              <a:xfrm>
                <a:off x="3916008" y="3242981"/>
                <a:ext cx="1066551" cy="225995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52" name="右矢印 51"/>
              <p:cNvSpPr/>
              <p:nvPr/>
            </p:nvSpPr>
            <p:spPr>
              <a:xfrm>
                <a:off x="-159354" y="4001641"/>
                <a:ext cx="2357438" cy="294878"/>
              </a:xfrm>
              <a:prstGeom prst="rightArrow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15399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2169615" y="3969930"/>
                <a:ext cx="2561090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Narrow waveguide test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15406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1286040" y="4550736"/>
                <a:ext cx="881916" cy="6005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2800" dirty="0">
                    <a:latin typeface="Calibri" pitchFamily="34" charset="0"/>
                  </a:rPr>
                  <a:t>KT1</a:t>
                </a:r>
                <a:endParaRPr lang="ja-JP" altLang="en-US" sz="2800" dirty="0">
                  <a:latin typeface="Calibri" pitchFamily="34" charset="0"/>
                </a:endParaRPr>
              </a:p>
            </p:txBody>
          </p:sp>
          <p:sp>
            <p:nvSpPr>
              <p:cNvPr id="15407" name="テキスト ボックス 70"/>
              <p:cNvSpPr txBox="1">
                <a:spLocks noChangeArrowheads="1"/>
              </p:cNvSpPr>
              <p:nvPr/>
            </p:nvSpPr>
            <p:spPr bwMode="auto">
              <a:xfrm>
                <a:off x="686783" y="2889913"/>
                <a:ext cx="1388465" cy="6005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2800" dirty="0">
                    <a:latin typeface="Calibri" pitchFamily="34" charset="0"/>
                  </a:rPr>
                  <a:t>Nextef</a:t>
                </a:r>
                <a:endParaRPr lang="ja-JP" altLang="en-US" sz="2800" dirty="0">
                  <a:latin typeface="Calibri" pitchFamily="34" charset="0"/>
                </a:endParaRPr>
              </a:p>
            </p:txBody>
          </p:sp>
          <p:sp>
            <p:nvSpPr>
              <p:cNvPr id="54" name="右矢印 53"/>
              <p:cNvSpPr/>
              <p:nvPr/>
            </p:nvSpPr>
            <p:spPr>
              <a:xfrm>
                <a:off x="-723164" y="1988812"/>
                <a:ext cx="781249" cy="214312"/>
              </a:xfrm>
              <a:prstGeom prst="rightArrow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600"/>
              </a:p>
            </p:txBody>
          </p:sp>
          <p:sp>
            <p:nvSpPr>
              <p:cNvPr id="62" name="テキスト ボックス 62"/>
              <p:cNvSpPr txBox="1">
                <a:spLocks noChangeArrowheads="1"/>
              </p:cNvSpPr>
              <p:nvPr/>
            </p:nvSpPr>
            <p:spPr bwMode="auto">
              <a:xfrm>
                <a:off x="122786" y="1916831"/>
                <a:ext cx="2257710" cy="342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1600" dirty="0" smtClean="0">
                    <a:latin typeface="Calibri" pitchFamily="34" charset="0"/>
                  </a:rPr>
                  <a:t>KX03 (60cm HDDS)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15395" name="テキスト ボックス 56"/>
              <p:cNvSpPr txBox="1">
                <a:spLocks noChangeArrowheads="1"/>
              </p:cNvSpPr>
              <p:nvPr/>
            </p:nvSpPr>
            <p:spPr bwMode="auto">
              <a:xfrm>
                <a:off x="4918245" y="3150764"/>
                <a:ext cx="1514907" cy="38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T24_Disk_#3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</p:grpSp>
        <p:grpSp>
          <p:nvGrpSpPr>
            <p:cNvPr id="6" name="グループ化 5"/>
            <p:cNvGrpSpPr/>
            <p:nvPr/>
          </p:nvGrpSpPr>
          <p:grpSpPr>
            <a:xfrm>
              <a:off x="-1058358" y="757240"/>
              <a:ext cx="10310878" cy="685739"/>
              <a:chOff x="-1058358" y="757240"/>
              <a:chExt cx="10310878" cy="685739"/>
            </a:xfrm>
          </p:grpSpPr>
          <p:sp>
            <p:nvSpPr>
              <p:cNvPr id="15364" name="テキスト ボックス 46"/>
              <p:cNvSpPr txBox="1">
                <a:spLocks noChangeArrowheads="1"/>
              </p:cNvSpPr>
              <p:nvPr/>
            </p:nvSpPr>
            <p:spPr bwMode="auto">
              <a:xfrm>
                <a:off x="-1058358" y="1100140"/>
                <a:ext cx="10310878" cy="342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sz="1600" dirty="0">
                    <a:latin typeface="Calibri" pitchFamily="34" charset="0"/>
                  </a:rPr>
                  <a:t>4</a:t>
                </a:r>
                <a:r>
                  <a:rPr lang="en-US" altLang="ja-JP" sz="1600" dirty="0" smtClean="0">
                    <a:latin typeface="Calibri" pitchFamily="34" charset="0"/>
                  </a:rPr>
                  <a:t>      </a:t>
                </a:r>
                <a:r>
                  <a:rPr lang="en-US" altLang="ja-JP" sz="1600" dirty="0">
                    <a:latin typeface="Calibri" pitchFamily="34" charset="0"/>
                  </a:rPr>
                  <a:t>7     10     1     </a:t>
                </a:r>
                <a:r>
                  <a:rPr lang="en-US" altLang="ja-JP" sz="1600" dirty="0" smtClean="0">
                    <a:latin typeface="Calibri" pitchFamily="34" charset="0"/>
                  </a:rPr>
                  <a:t>4     </a:t>
                </a:r>
                <a:r>
                  <a:rPr lang="en-US" altLang="ja-JP" sz="1600" dirty="0">
                    <a:latin typeface="Calibri" pitchFamily="34" charset="0"/>
                  </a:rPr>
                  <a:t>7    </a:t>
                </a:r>
                <a:r>
                  <a:rPr lang="en-US" altLang="ja-JP" sz="1600" dirty="0" smtClean="0">
                    <a:latin typeface="Calibri" pitchFamily="34" charset="0"/>
                  </a:rPr>
                  <a:t>10     </a:t>
                </a:r>
                <a:r>
                  <a:rPr lang="en-US" altLang="ja-JP" sz="1600" dirty="0">
                    <a:latin typeface="Calibri" pitchFamily="34" charset="0"/>
                  </a:rPr>
                  <a:t>1    </a:t>
                </a:r>
                <a:r>
                  <a:rPr lang="en-US" altLang="ja-JP" sz="1600" dirty="0" smtClean="0">
                    <a:latin typeface="Calibri" pitchFamily="34" charset="0"/>
                  </a:rPr>
                  <a:t> </a:t>
                </a:r>
                <a:r>
                  <a:rPr lang="en-US" altLang="ja-JP" sz="1600" dirty="0">
                    <a:latin typeface="Calibri" pitchFamily="34" charset="0"/>
                  </a:rPr>
                  <a:t>4     </a:t>
                </a:r>
                <a:r>
                  <a:rPr lang="en-US" altLang="ja-JP" sz="1600" dirty="0" smtClean="0">
                    <a:latin typeface="Calibri" pitchFamily="34" charset="0"/>
                  </a:rPr>
                  <a:t>7    10     </a:t>
                </a:r>
                <a:r>
                  <a:rPr lang="en-US" altLang="ja-JP" sz="1600" dirty="0">
                    <a:latin typeface="Calibri" pitchFamily="34" charset="0"/>
                  </a:rPr>
                  <a:t>1      4     </a:t>
                </a:r>
                <a:r>
                  <a:rPr lang="en-US" altLang="ja-JP" sz="1600" dirty="0" smtClean="0">
                    <a:latin typeface="Calibri" pitchFamily="34" charset="0"/>
                  </a:rPr>
                  <a:t>7    </a:t>
                </a:r>
                <a:r>
                  <a:rPr lang="en-US" altLang="ja-JP" sz="1600" dirty="0">
                    <a:latin typeface="Calibri" pitchFamily="34" charset="0"/>
                  </a:rPr>
                  <a:t>10    1     4      </a:t>
                </a:r>
                <a:r>
                  <a:rPr lang="en-US" altLang="ja-JP" sz="1600" dirty="0" smtClean="0">
                    <a:latin typeface="Calibri" pitchFamily="34" charset="0"/>
                  </a:rPr>
                  <a:t>7    10      1      4     7    10   1</a:t>
                </a:r>
                <a:endParaRPr lang="ja-JP" altLang="en-US" sz="1600" dirty="0">
                  <a:latin typeface="Calibri" pitchFamily="34" charset="0"/>
                </a:endParaRPr>
              </a:p>
            </p:txBody>
          </p:sp>
          <p:sp>
            <p:nvSpPr>
              <p:cNvPr id="15382" name="テキスト ボックス 47"/>
              <p:cNvSpPr txBox="1">
                <a:spLocks noChangeArrowheads="1"/>
              </p:cNvSpPr>
              <p:nvPr/>
            </p:nvSpPr>
            <p:spPr bwMode="auto">
              <a:xfrm>
                <a:off x="-1058358" y="757240"/>
                <a:ext cx="9950404" cy="3740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dirty="0">
                    <a:latin typeface="Calibri" pitchFamily="34" charset="0"/>
                  </a:rPr>
                  <a:t>2008                  </a:t>
                </a:r>
                <a:r>
                  <a:rPr lang="en-US" altLang="ja-JP" dirty="0" smtClean="0">
                    <a:latin typeface="Calibri" pitchFamily="34" charset="0"/>
                  </a:rPr>
                  <a:t>  </a:t>
                </a:r>
                <a:r>
                  <a:rPr lang="en-US" altLang="ja-JP" dirty="0">
                    <a:latin typeface="Calibri" pitchFamily="34" charset="0"/>
                  </a:rPr>
                  <a:t>2009               </a:t>
                </a:r>
                <a:r>
                  <a:rPr lang="en-US" altLang="ja-JP" dirty="0" smtClean="0">
                    <a:latin typeface="Calibri" pitchFamily="34" charset="0"/>
                  </a:rPr>
                  <a:t>   </a:t>
                </a:r>
                <a:r>
                  <a:rPr lang="en-US" altLang="ja-JP" dirty="0">
                    <a:latin typeface="Calibri" pitchFamily="34" charset="0"/>
                  </a:rPr>
                  <a:t>2010                  </a:t>
                </a:r>
                <a:r>
                  <a:rPr lang="en-US" altLang="ja-JP" dirty="0" smtClean="0">
                    <a:latin typeface="Calibri" pitchFamily="34" charset="0"/>
                  </a:rPr>
                  <a:t>2011                  2012                  2013</a:t>
                </a:r>
                <a:endParaRPr lang="ja-JP" altLang="en-US" dirty="0">
                  <a:latin typeface="Calibri" pitchFamily="34" charset="0"/>
                </a:endParaRPr>
              </a:p>
            </p:txBody>
          </p:sp>
        </p:grpSp>
        <p:cxnSp>
          <p:nvCxnSpPr>
            <p:cNvPr id="46" name="直線コネクタ 45"/>
            <p:cNvCxnSpPr/>
            <p:nvPr/>
          </p:nvCxnSpPr>
          <p:spPr>
            <a:xfrm>
              <a:off x="-986920" y="1401765"/>
              <a:ext cx="10023416" cy="476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テキスト ボックス 8"/>
            <p:cNvSpPr txBox="1"/>
            <p:nvPr/>
          </p:nvSpPr>
          <p:spPr>
            <a:xfrm>
              <a:off x="6215935" y="5597312"/>
              <a:ext cx="1859863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dirty="0" smtClean="0"/>
                <a:t>Shield-B</a:t>
              </a:r>
              <a:endParaRPr kumimoji="1" lang="ja-JP" altLang="en-US" sz="2800" dirty="0"/>
            </a:p>
          </p:txBody>
        </p:sp>
        <p:grpSp>
          <p:nvGrpSpPr>
            <p:cNvPr id="14" name="グループ化 13"/>
            <p:cNvGrpSpPr/>
            <p:nvPr/>
          </p:nvGrpSpPr>
          <p:grpSpPr>
            <a:xfrm>
              <a:off x="-1193543" y="1571701"/>
              <a:ext cx="9880319" cy="462479"/>
              <a:chOff x="-1193543" y="1571701"/>
              <a:chExt cx="9880319" cy="462479"/>
            </a:xfrm>
          </p:grpSpPr>
          <p:cxnSp>
            <p:nvCxnSpPr>
              <p:cNvPr id="11" name="直線矢印コネクタ 10"/>
              <p:cNvCxnSpPr/>
              <p:nvPr/>
            </p:nvCxnSpPr>
            <p:spPr>
              <a:xfrm>
                <a:off x="1084767" y="1628800"/>
                <a:ext cx="7602009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テキスト ボックス 11"/>
              <p:cNvSpPr txBox="1"/>
              <p:nvPr/>
            </p:nvSpPr>
            <p:spPr>
              <a:xfrm>
                <a:off x="3681225" y="1571701"/>
                <a:ext cx="28490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CLIC prototype tests</a:t>
                </a:r>
                <a:endParaRPr kumimoji="1" lang="ja-JP" altLang="en-US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83" name="直線矢印コネクタ 82"/>
              <p:cNvCxnSpPr/>
              <p:nvPr/>
            </p:nvCxnSpPr>
            <p:spPr>
              <a:xfrm>
                <a:off x="-1193543" y="1592490"/>
                <a:ext cx="2206873" cy="21333"/>
              </a:xfrm>
              <a:prstGeom prst="straightConnector1">
                <a:avLst/>
              </a:prstGeom>
              <a:ln w="57150">
                <a:solidFill>
                  <a:srgbClr val="0000FF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テキスト ボックス 83"/>
              <p:cNvSpPr txBox="1"/>
              <p:nvPr/>
            </p:nvSpPr>
            <p:spPr>
              <a:xfrm>
                <a:off x="-213015" y="1572515"/>
                <a:ext cx="8588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sz="2000" b="1" dirty="0" smtClean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GLC</a:t>
                </a:r>
                <a:endParaRPr kumimoji="1" lang="ja-JP" altLang="en-US" sz="2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5" name="テキスト ボックス 14"/>
            <p:cNvSpPr txBox="1"/>
            <p:nvPr/>
          </p:nvSpPr>
          <p:spPr>
            <a:xfrm>
              <a:off x="-653985" y="2068936"/>
              <a:ext cx="380961" cy="459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FF0000"/>
                  </a:solidFill>
                </a:rPr>
                <a:t>1</a:t>
              </a:r>
              <a:endParaRPr kumimoji="1" lang="ja-JP" alt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85" name="テキスト ボックス 84"/>
            <p:cNvSpPr txBox="1"/>
            <p:nvPr/>
          </p:nvSpPr>
          <p:spPr>
            <a:xfrm>
              <a:off x="1529157" y="2683004"/>
              <a:ext cx="380961" cy="459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FF0000"/>
                  </a:solidFill>
                </a:rPr>
                <a:t>2</a:t>
              </a:r>
              <a:endParaRPr kumimoji="1" lang="ja-JP" alt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86" name="テキスト ボックス 85"/>
            <p:cNvSpPr txBox="1"/>
            <p:nvPr/>
          </p:nvSpPr>
          <p:spPr>
            <a:xfrm>
              <a:off x="3175890" y="3010847"/>
              <a:ext cx="380961" cy="459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FF0000"/>
                  </a:solidFill>
                </a:rPr>
                <a:t>3</a:t>
              </a:r>
              <a:endParaRPr kumimoji="1" lang="ja-JP" alt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87" name="テキスト ボックス 86"/>
            <p:cNvSpPr txBox="1"/>
            <p:nvPr/>
          </p:nvSpPr>
          <p:spPr>
            <a:xfrm>
              <a:off x="4556425" y="3318191"/>
              <a:ext cx="380961" cy="459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FF0000"/>
                  </a:solidFill>
                </a:rPr>
                <a:t>4</a:t>
              </a:r>
              <a:endParaRPr kumimoji="1" lang="ja-JP" alt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88" name="テキスト ボックス 87"/>
            <p:cNvSpPr txBox="1"/>
            <p:nvPr/>
          </p:nvSpPr>
          <p:spPr>
            <a:xfrm>
              <a:off x="6137247" y="3549023"/>
              <a:ext cx="380961" cy="459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FF0000"/>
                  </a:solidFill>
                </a:rPr>
                <a:t>5</a:t>
              </a:r>
              <a:endParaRPr kumimoji="1" lang="ja-JP" alt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91" name="テキスト ボックス 90"/>
            <p:cNvSpPr txBox="1"/>
            <p:nvPr/>
          </p:nvSpPr>
          <p:spPr>
            <a:xfrm>
              <a:off x="467544" y="2406924"/>
              <a:ext cx="8032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FF0000"/>
                  </a:solidFill>
                </a:rPr>
                <a:t>1.5</a:t>
              </a:r>
              <a:endParaRPr kumimoji="1" lang="ja-JP" alt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爆発 1 15"/>
            <p:cNvSpPr/>
            <p:nvPr/>
          </p:nvSpPr>
          <p:spPr>
            <a:xfrm>
              <a:off x="3881517" y="3065281"/>
              <a:ext cx="194773" cy="35279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990373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Reduce </a:t>
            </a:r>
            <a:r>
              <a:rPr lang="en-US" altLang="ja-JP" dirty="0" err="1"/>
              <a:t>Hp</a:t>
            </a:r>
            <a:r>
              <a:rPr lang="en-US" altLang="ja-JP" dirty="0"/>
              <a:t>/</a:t>
            </a:r>
            <a:r>
              <a:rPr lang="en-US" altLang="ja-JP" dirty="0" err="1"/>
              <a:t>Ea</a:t>
            </a:r>
            <a:r>
              <a:rPr lang="en-US" altLang="ja-JP" dirty="0"/>
              <a:t> and DT 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by </a:t>
            </a:r>
            <a:r>
              <a:rPr lang="en-US" altLang="ja-JP" dirty="0"/>
              <a:t>reducing corner radius in the </a:t>
            </a:r>
            <a:r>
              <a:rPr lang="en-US" altLang="ja-JP" dirty="0" smtClean="0"/>
              <a:t>cell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31581"/>
            <a:ext cx="3834033" cy="2831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1392384" y="1918116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TD24                  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343293" y="1918116"/>
            <a:ext cx="2241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0066FF"/>
                </a:solidFill>
              </a:rPr>
              <a:t>TD24R05</a:t>
            </a:r>
            <a:endParaRPr kumimoji="1" lang="ja-JP" altLang="en-US" sz="3200" dirty="0">
              <a:solidFill>
                <a:srgbClr val="0066FF"/>
              </a:solidFill>
            </a:endParaRPr>
          </a:p>
        </p:txBody>
      </p:sp>
      <p:sp>
        <p:nvSpPr>
          <p:cNvPr id="9" name="右矢印 8"/>
          <p:cNvSpPr/>
          <p:nvPr/>
        </p:nvSpPr>
        <p:spPr>
          <a:xfrm>
            <a:off x="4139780" y="1953480"/>
            <a:ext cx="546870" cy="549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96" y="2641099"/>
            <a:ext cx="3727407" cy="3180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テキスト ボックス 10"/>
          <p:cNvSpPr txBox="1"/>
          <p:nvPr/>
        </p:nvSpPr>
        <p:spPr>
          <a:xfrm>
            <a:off x="7572396" y="0"/>
            <a:ext cx="157160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/>
              <a:t>Alexej Grudiev</a:t>
            </a:r>
            <a:endParaRPr kumimoji="1" lang="ja-JP" altLang="en-US" dirty="0"/>
          </a:p>
        </p:txBody>
      </p:sp>
      <p:sp>
        <p:nvSpPr>
          <p:cNvPr id="6" name="日付プレースホルダー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7147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What to be studied in mind with the most recent test with TD24R05</a:t>
            </a:r>
            <a:endParaRPr kumimoji="1" lang="ja-JP" altLang="en-US" dirty="0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94E9-986A-4ACC-9AE1-597917B3DE31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55576" y="1916832"/>
            <a:ext cx="777686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Prove the CLIC high gradient feasibility </a:t>
            </a:r>
          </a:p>
          <a:p>
            <a:r>
              <a:rPr lang="en-US" altLang="ja-JP" sz="2800" dirty="0" smtClean="0"/>
              <a:t>           </a:t>
            </a:r>
            <a:r>
              <a:rPr lang="en-US" altLang="ja-JP" sz="2800" dirty="0" err="1" smtClean="0"/>
              <a:t>Undamped</a:t>
            </a:r>
            <a:r>
              <a:rPr lang="en-US" altLang="ja-JP" sz="2800" dirty="0" smtClean="0"/>
              <a:t> </a:t>
            </a:r>
            <a:r>
              <a:rPr lang="en-US" altLang="ja-JP" sz="2800" dirty="0" smtClean="0">
                <a:sym typeface="Wingdings" pitchFamily="2" charset="2"/>
              </a:rPr>
              <a:t> well done in T24</a:t>
            </a:r>
          </a:p>
          <a:p>
            <a:endParaRPr lang="en-US" altLang="ja-JP" sz="800" dirty="0"/>
          </a:p>
          <a:p>
            <a:r>
              <a:rPr kumimoji="1" lang="en-US" altLang="ja-JP" sz="2800" dirty="0" smtClean="0">
                <a:solidFill>
                  <a:srgbClr val="0000FF"/>
                </a:solidFill>
              </a:rPr>
              <a:t>Prove with damped structure</a:t>
            </a:r>
            <a:endParaRPr lang="en-US" altLang="ja-JP" sz="2800" dirty="0">
              <a:solidFill>
                <a:srgbClr val="0000FF"/>
              </a:solidFill>
            </a:endParaRPr>
          </a:p>
          <a:p>
            <a:r>
              <a:rPr lang="en-US" altLang="ja-JP" sz="2800" dirty="0" smtClean="0"/>
              <a:t>  </a:t>
            </a:r>
            <a:r>
              <a:rPr lang="en-US" altLang="ja-JP" sz="2800" dirty="0"/>
              <a:t>R</a:t>
            </a:r>
            <a:r>
              <a:rPr lang="en-US" altLang="ja-JP" sz="2800" dirty="0" smtClean="0"/>
              <a:t>amping speed</a:t>
            </a:r>
          </a:p>
          <a:p>
            <a:r>
              <a:rPr kumimoji="1" lang="en-US" altLang="ja-JP" sz="2800" dirty="0" smtClean="0"/>
              <a:t>    BDR at 100 MV/m</a:t>
            </a:r>
            <a:endParaRPr kumimoji="1" lang="en-US" altLang="ja-JP" sz="2800" dirty="0"/>
          </a:p>
          <a:p>
            <a:r>
              <a:rPr lang="en-US" altLang="ja-JP" sz="2800" dirty="0" smtClean="0"/>
              <a:t>      Evolution of BDR </a:t>
            </a:r>
            <a:r>
              <a:rPr lang="en-US" altLang="ja-JP" sz="2800" dirty="0" err="1" smtClean="0"/>
              <a:t>vs</a:t>
            </a:r>
            <a:r>
              <a:rPr lang="en-US" altLang="ja-JP" sz="2800" dirty="0" smtClean="0"/>
              <a:t> time</a:t>
            </a:r>
            <a:endParaRPr lang="en-US" altLang="ja-JP" sz="2800" dirty="0"/>
          </a:p>
          <a:p>
            <a:r>
              <a:rPr lang="en-US" altLang="ja-JP" sz="2800" dirty="0" smtClean="0"/>
              <a:t>        BDR </a:t>
            </a:r>
            <a:r>
              <a:rPr lang="en-US" altLang="ja-JP" sz="2800" dirty="0" err="1" smtClean="0"/>
              <a:t>vs</a:t>
            </a:r>
            <a:r>
              <a:rPr lang="en-US" altLang="ja-JP" sz="2800" dirty="0" smtClean="0"/>
              <a:t> </a:t>
            </a:r>
            <a:r>
              <a:rPr lang="en-US" altLang="ja-JP" sz="2800" dirty="0" err="1" smtClean="0"/>
              <a:t>Eacc</a:t>
            </a:r>
            <a:endParaRPr lang="en-US" altLang="ja-JP" sz="2800" dirty="0" smtClean="0"/>
          </a:p>
          <a:p>
            <a:r>
              <a:rPr lang="en-US" altLang="ja-JP" sz="2800" dirty="0"/>
              <a:t> </a:t>
            </a:r>
            <a:r>
              <a:rPr lang="en-US" altLang="ja-JP" sz="2800" dirty="0" smtClean="0"/>
              <a:t>         BDR </a:t>
            </a:r>
            <a:r>
              <a:rPr lang="en-US" altLang="ja-JP" sz="2800" dirty="0" err="1" smtClean="0"/>
              <a:t>vs</a:t>
            </a:r>
            <a:r>
              <a:rPr lang="en-US" altLang="ja-JP" sz="2800" dirty="0" smtClean="0"/>
              <a:t> width</a:t>
            </a:r>
          </a:p>
          <a:p>
            <a:r>
              <a:rPr lang="en-US" altLang="ja-JP" sz="2800" dirty="0"/>
              <a:t> </a:t>
            </a:r>
            <a:r>
              <a:rPr lang="en-US" altLang="ja-JP" sz="2800" dirty="0" smtClean="0"/>
              <a:t>           </a:t>
            </a:r>
            <a:r>
              <a:rPr lang="en-US" altLang="ja-JP" sz="2800" dirty="0"/>
              <a:t>R</a:t>
            </a:r>
            <a:r>
              <a:rPr lang="en-US" altLang="ja-JP" sz="2800" dirty="0" smtClean="0"/>
              <a:t>obustness against long-term operation</a:t>
            </a:r>
            <a:endParaRPr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1242133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708" y="1772816"/>
            <a:ext cx="8856984" cy="2664296"/>
          </a:xfrm>
          <a:noFill/>
        </p:spPr>
        <p:txBody>
          <a:bodyPr>
            <a:noAutofit/>
          </a:bodyPr>
          <a:lstStyle/>
          <a:p>
            <a:r>
              <a:rPr lang="en-US" altLang="ja-JP" sz="6000" b="1" dirty="0" smtClean="0"/>
              <a:t>Preparation always </a:t>
            </a:r>
            <a:r>
              <a:rPr lang="en-US" altLang="ja-JP" sz="6000" b="1" dirty="0" smtClean="0"/>
              <a:t>follow our nominal s</a:t>
            </a:r>
            <a:r>
              <a:rPr kumimoji="1" lang="en-US" altLang="ja-JP" sz="6000" b="1" dirty="0" smtClean="0"/>
              <a:t>tructure </a:t>
            </a:r>
            <a:r>
              <a:rPr kumimoji="1" lang="en-US" altLang="ja-JP" sz="6000" b="1" dirty="0" smtClean="0"/>
              <a:t>fabrication flow</a:t>
            </a:r>
            <a:endParaRPr kumimoji="1" lang="ja-JP" altLang="en-US" sz="6000" b="1" dirty="0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2013/1/29</a:t>
            </a:r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CLIC2013, Nextef, KEK,  Higo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9519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4714</TotalTime>
  <Words>1751</Words>
  <Application>Microsoft Office PowerPoint</Application>
  <PresentationFormat>画面に合わせる (4:3)</PresentationFormat>
  <Paragraphs>472</Paragraphs>
  <Slides>47</Slides>
  <Notes>3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47</vt:i4>
      </vt:variant>
    </vt:vector>
  </HeadingPairs>
  <TitlesOfParts>
    <vt:vector size="48" baseType="lpstr">
      <vt:lpstr>Office ​​テーマ</vt:lpstr>
      <vt:lpstr>Results from Nextef  Observations in high gradient tests of  CLIC Prototype Structures and associated study activities</vt:lpstr>
      <vt:lpstr>Contents</vt:lpstr>
      <vt:lpstr>Nextef for high gradient R&amp;D</vt:lpstr>
      <vt:lpstr>PowerPoint プレゼンテーション</vt:lpstr>
      <vt:lpstr>High gradient tests of  CLIC prototype structures</vt:lpstr>
      <vt:lpstr>High-gradient test at Nextef</vt:lpstr>
      <vt:lpstr>Reduce Hp/Ea and DT  by reducing corner radius in the cell</vt:lpstr>
      <vt:lpstr>What to be studied in mind with the most recent test with TD24R05</vt:lpstr>
      <vt:lpstr>Preparation always follow our nominal structure fabrication flow</vt:lpstr>
      <vt:lpstr>CLIC test structures; fabrication and test T18 TD18T24TD24TD24R05</vt:lpstr>
      <vt:lpstr>SLAC/KEK typical fab/test flow</vt:lpstr>
      <vt:lpstr>TD24R05 and Comparison in initial processing</vt:lpstr>
      <vt:lpstr>TD24R05#2 Processing history</vt:lpstr>
      <vt:lpstr>TD24R05   Eacc versus #ACC-BD</vt:lpstr>
      <vt:lpstr>Difference in processing speed among  5 disk-stack-type CLIC-prototype structures</vt:lpstr>
      <vt:lpstr>Breakdown rate  in flat pulse operation</vt:lpstr>
      <vt:lpstr>PowerPoint プレゼンテーション</vt:lpstr>
      <vt:lpstr>PowerPoint プレゼンテーション</vt:lpstr>
      <vt:lpstr>Similar to TD24 but deteriorated  at 1700hrs during long-pulse?</vt:lpstr>
      <vt:lpstr>PowerPoint プレゼンテーション</vt:lpstr>
      <vt:lpstr>PowerPoint プレゼンテーション</vt:lpstr>
      <vt:lpstr>BDS vs width</vt:lpstr>
      <vt:lpstr>Appearance and disappearance of hot spots</vt:lpstr>
      <vt:lpstr>Hot spots have appeared</vt:lpstr>
      <vt:lpstr>Hot spots localized in each cell</vt:lpstr>
      <vt:lpstr>Run 32 run at 105 MV/m one of the sports disappeared</vt:lpstr>
      <vt:lpstr>TD24R05#2 Processing history</vt:lpstr>
      <vt:lpstr>Hot spots</vt:lpstr>
      <vt:lpstr>What to do for linear collider?</vt:lpstr>
      <vt:lpstr>Setups being prepared to study  characteristics and mechanism of vacuum breakdowns in RF</vt:lpstr>
      <vt:lpstr>Single-cell studies  in preparation or in mind</vt:lpstr>
      <vt:lpstr>Study with simple-geometries</vt:lpstr>
      <vt:lpstr>Strategy in mind</vt:lpstr>
      <vt:lpstr>Quad with large Chamfer (R=400mm) with single-cell setup</vt:lpstr>
      <vt:lpstr>Field Enhancement due to the Concave Structure</vt:lpstr>
      <vt:lpstr>On-going copper surface evaluation</vt:lpstr>
      <vt:lpstr>Heat deposit by laser  and probed with SR light</vt:lpstr>
      <vt:lpstr>Crystal evaluation by PF X-ray</vt:lpstr>
      <vt:lpstr>Parameters and next experiment</vt:lpstr>
      <vt:lpstr>Efforts to keep and develop  RF power source for Nextef</vt:lpstr>
      <vt:lpstr>RF power sources</vt:lpstr>
      <vt:lpstr>Effort to re-activate fabrication engineering lead by KEK</vt:lpstr>
      <vt:lpstr>Continue fine parts fabrication +</vt:lpstr>
      <vt:lpstr>Assembly at KEK and surroundings An idea under consideration</vt:lpstr>
      <vt:lpstr>In conclusion</vt:lpstr>
      <vt:lpstr>CERN/KEK collaboration has kept the base for KEK’s R&amp;D toward high gradient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Observations  from High gradient test of  CLIC Prototype Structures</dc:title>
  <dc:creator>higo</dc:creator>
  <cp:lastModifiedBy>higo</cp:lastModifiedBy>
  <cp:revision>141</cp:revision>
  <dcterms:created xsi:type="dcterms:W3CDTF">2013-01-14T08:46:50Z</dcterms:created>
  <dcterms:modified xsi:type="dcterms:W3CDTF">2013-01-29T04:15:42Z</dcterms:modified>
</cp:coreProperties>
</file>